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5" r:id="rId2"/>
    <p:sldId id="317" r:id="rId3"/>
    <p:sldId id="259" r:id="rId4"/>
    <p:sldId id="316" r:id="rId5"/>
    <p:sldId id="307" r:id="rId6"/>
    <p:sldId id="319" r:id="rId7"/>
    <p:sldId id="310" r:id="rId8"/>
    <p:sldId id="313" r:id="rId9"/>
    <p:sldId id="308" r:id="rId10"/>
    <p:sldId id="265" r:id="rId11"/>
    <p:sldId id="309" r:id="rId12"/>
    <p:sldId id="311" r:id="rId13"/>
    <p:sldId id="314" r:id="rId14"/>
    <p:sldId id="321" r:id="rId15"/>
    <p:sldId id="323" r:id="rId16"/>
    <p:sldId id="322" r:id="rId17"/>
    <p:sldId id="325" r:id="rId18"/>
    <p:sldId id="324" r:id="rId19"/>
    <p:sldId id="331" r:id="rId20"/>
    <p:sldId id="332" r:id="rId21"/>
    <p:sldId id="326" r:id="rId22"/>
    <p:sldId id="333" r:id="rId23"/>
    <p:sldId id="334" r:id="rId24"/>
    <p:sldId id="327" r:id="rId25"/>
    <p:sldId id="330" r:id="rId26"/>
    <p:sldId id="329" r:id="rId27"/>
    <p:sldId id="328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3" autoAdjust="0"/>
    <p:restoredTop sz="93130"/>
  </p:normalViewPr>
  <p:slideViewPr>
    <p:cSldViewPr snapToGrid="0" snapToObjects="1">
      <p:cViewPr varScale="1">
        <p:scale>
          <a:sx n="93" d="100"/>
          <a:sy n="9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C926E-57D6-3C4F-9DA3-22A03B420089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D9EB4-3EF3-E94F-AA1F-381B57BE7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1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570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166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680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02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3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76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035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37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77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 클릭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4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43E0-EF9E-1E4C-AA5E-505D5B869C00}" type="datetimeFigureOut">
              <a:rPr kumimoji="1" lang="ko-KR" altLang="en-US" smtClean="0"/>
              <a:t>2018. 4. 23.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95A8F-302E-404B-993B-5421827B0D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5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stay0831@gmail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FC4094C-0B58-4601-AE47-DB4FBDE604A2}"/>
              </a:ext>
            </a:extLst>
          </p:cNvPr>
          <p:cNvSpPr/>
          <p:nvPr/>
        </p:nvSpPr>
        <p:spPr>
          <a:xfrm>
            <a:off x="0" y="1"/>
            <a:ext cx="4953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FBCAD-0F85-4269-BCCF-51A5842245A3}"/>
              </a:ext>
            </a:extLst>
          </p:cNvPr>
          <p:cNvSpPr txBox="1"/>
          <p:nvPr/>
        </p:nvSpPr>
        <p:spPr>
          <a:xfrm>
            <a:off x="561023" y="398585"/>
            <a:ext cx="3467616" cy="237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</a:t>
            </a:r>
            <a:r>
              <a:rPr lang="ko-KR" altLang="en-US" sz="24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ko-KR" altLang="en-US" sz="24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머신러닝을</a:t>
            </a:r>
            <a:r>
              <a:rPr lang="ko-KR" altLang="en-US" sz="24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활용한</a:t>
            </a:r>
            <a:endParaRPr lang="en-US" altLang="ko-KR" sz="2400" dirty="0">
              <a:solidFill>
                <a:srgbClr val="FFC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최적의 신제품 </a:t>
            </a:r>
            <a:endParaRPr lang="en-US" altLang="ko-KR" sz="4000" dirty="0"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60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가격 결정</a:t>
            </a:r>
            <a:r>
              <a:rPr lang="ko-KR" altLang="en-US" sz="40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31931C-65EA-4A1F-BB1C-D577E8C5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4" b="99910" l="4154" r="95385">
                        <a14:foregroundMark x1="3231" y1="99910" x2="8846" y2="86984"/>
                        <a14:foregroundMark x1="8846" y1="86984" x2="21769" y2="89048"/>
                        <a14:foregroundMark x1="21769" y1="89048" x2="22077" y2="96140"/>
                        <a14:foregroundMark x1="22077" y1="96140" x2="16692" y2="99910"/>
                        <a14:foregroundMark x1="16692" y1="99910" x2="4154" y2="99910"/>
                        <a14:foregroundMark x1="4154" y1="99910" x2="6615" y2="99820"/>
                        <a14:foregroundMark x1="48154" y1="48025" x2="52538" y2="43178"/>
                        <a14:foregroundMark x1="52538" y1="43178" x2="46385" y2="28905"/>
                        <a14:foregroundMark x1="46385" y1="28905" x2="40846" y2="28456"/>
                        <a14:foregroundMark x1="43769" y1="26391" x2="49923" y2="23609"/>
                        <a14:foregroundMark x1="49923" y1="23609" x2="53462" y2="26840"/>
                        <a14:foregroundMark x1="89000" y1="87074" x2="93538" y2="91831"/>
                        <a14:foregroundMark x1="93538" y1="91831" x2="95077" y2="99282"/>
                        <a14:foregroundMark x1="95077" y1="99282" x2="95385" y2="99910"/>
                        <a14:foregroundMark x1="47692" y1="46140" x2="50077" y2="39228"/>
                        <a14:foregroundMark x1="50077" y1="39228" x2="47692" y2="32406"/>
                        <a14:foregroundMark x1="47692" y1="32406" x2="41615" y2="29443"/>
                        <a14:foregroundMark x1="41615" y1="29443" x2="40538" y2="296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8618" y="1942541"/>
            <a:ext cx="5190911" cy="4448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A1EA3C-F70D-4399-A463-1E85CF4F2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750" r="97000">
                        <a14:foregroundMark x1="7650" y1="75333" x2="8050" y2="57833"/>
                        <a14:foregroundMark x1="8050" y1="57833" x2="2800" y2="72583"/>
                        <a14:foregroundMark x1="2800" y1="72583" x2="8900" y2="75333"/>
                        <a14:foregroundMark x1="14750" y1="75667" x2="10750" y2="59583"/>
                        <a14:foregroundMark x1="10750" y1="59583" x2="20600" y2="50417"/>
                        <a14:foregroundMark x1="20600" y1="50417" x2="21450" y2="68917"/>
                        <a14:foregroundMark x1="21450" y1="68917" x2="15150" y2="77333"/>
                        <a14:foregroundMark x1="27150" y1="78667" x2="21750" y2="61250"/>
                        <a14:foregroundMark x1="21750" y1="61250" x2="23350" y2="43583"/>
                        <a14:foregroundMark x1="23350" y1="43583" x2="31800" y2="54000"/>
                        <a14:foregroundMark x1="31800" y1="54000" x2="30700" y2="72750"/>
                        <a14:foregroundMark x1="30700" y1="72750" x2="26950" y2="80083"/>
                        <a14:foregroundMark x1="35650" y1="78667" x2="31450" y2="62833"/>
                        <a14:foregroundMark x1="31450" y1="62833" x2="31600" y2="45167"/>
                        <a14:foregroundMark x1="31600" y1="45167" x2="38650" y2="33333"/>
                        <a14:foregroundMark x1="38650" y1="33333" x2="43000" y2="48417"/>
                        <a14:foregroundMark x1="43000" y1="48417" x2="42950" y2="66667"/>
                        <a14:foregroundMark x1="42950" y1="66667" x2="36050" y2="78417"/>
                        <a14:foregroundMark x1="36050" y1="78417" x2="35650" y2="78667"/>
                        <a14:foregroundMark x1="54950" y1="78667" x2="55950" y2="27167"/>
                        <a14:foregroundMark x1="55950" y1="27167" x2="67650" y2="22833"/>
                        <a14:foregroundMark x1="67650" y1="22833" x2="78150" y2="29833"/>
                        <a14:foregroundMark x1="78150" y1="29833" x2="86850" y2="42750"/>
                        <a14:foregroundMark x1="86850" y1="42750" x2="96300" y2="50000"/>
                        <a14:foregroundMark x1="96300" y1="50000" x2="99150" y2="66083"/>
                        <a14:foregroundMark x1="99150" y1="66083" x2="93050" y2="78667"/>
                        <a14:foregroundMark x1="93050" y1="78667" x2="55150" y2="79333"/>
                        <a14:foregroundMark x1="63850" y1="76667" x2="65250" y2="25667"/>
                        <a14:foregroundMark x1="65250" y1="25667" x2="55050" y2="29833"/>
                        <a14:foregroundMark x1="55050" y1="29833" x2="54550" y2="63667"/>
                        <a14:foregroundMark x1="54550" y1="63667" x2="61000" y2="77000"/>
                        <a14:foregroundMark x1="61000" y1="77000" x2="64250" y2="78000"/>
                        <a14:foregroundMark x1="66900" y1="80417" x2="64850" y2="46750"/>
                        <a14:foregroundMark x1="64850" y1="46750" x2="73500" y2="36583"/>
                        <a14:foregroundMark x1="73500" y1="36583" x2="80000" y2="51583"/>
                        <a14:foregroundMark x1="80000" y1="51583" x2="79400" y2="68583"/>
                        <a14:foregroundMark x1="79400" y1="68583" x2="71650" y2="79750"/>
                        <a14:foregroundMark x1="71650" y1="79750" x2="65900" y2="80750"/>
                        <a14:foregroundMark x1="89200" y1="79750" x2="88500" y2="62583"/>
                        <a14:foregroundMark x1="88500" y1="62583" x2="96900" y2="54083"/>
                        <a14:foregroundMark x1="96900" y1="54083" x2="97000" y2="73583"/>
                        <a14:foregroundMark x1="97000" y1="73583" x2="89400" y2="81417"/>
                        <a14:foregroundMark x1="70750" y1="78333" x2="66150" y2="62667"/>
                        <a14:foregroundMark x1="66150" y1="62667" x2="65700" y2="44500"/>
                        <a14:foregroundMark x1="65700" y1="44500" x2="75400" y2="37833"/>
                        <a14:foregroundMark x1="75400" y1="37833" x2="80400" y2="51583"/>
                        <a14:foregroundMark x1="80400" y1="51583" x2="79200" y2="69667"/>
                        <a14:foregroundMark x1="79200" y1="69667" x2="71100" y2="78667"/>
                        <a14:foregroundMark x1="71100" y1="78667" x2="70950" y2="78667"/>
                        <a14:foregroundMark x1="19050" y1="62833" x2="19250" y2="62500"/>
                        <a14:foregroundMark x1="19650" y1="64167" x2="10000" y2="60583"/>
                        <a14:foregroundMark x1="10000" y1="60583" x2="16000" y2="47250"/>
                        <a14:foregroundMark x1="16000" y1="47250" x2="22000" y2="60417"/>
                        <a14:foregroundMark x1="22000" y1="60417" x2="19050" y2="64167"/>
                        <a14:foregroundMark x1="19650" y1="62167" x2="20850" y2="60417"/>
                        <a14:foregroundMark x1="20650" y1="60083" x2="20450" y2="60750"/>
                        <a14:foregroundMark x1="25900" y1="60417" x2="25900" y2="61083"/>
                        <a14:foregroundMark x1="57350" y1="77333" x2="54650" y2="59667"/>
                        <a14:foregroundMark x1="54650" y1="59667" x2="55100" y2="39750"/>
                        <a14:foregroundMark x1="55100" y1="39750" x2="62450" y2="25667"/>
                        <a14:foregroundMark x1="62450" y1="25667" x2="66000" y2="45250"/>
                        <a14:foregroundMark x1="66000" y1="45250" x2="64950" y2="63583"/>
                        <a14:foregroundMark x1="64950" y1="63583" x2="59000" y2="77333"/>
                        <a14:foregroundMark x1="59000" y1="77333" x2="56950" y2="77667"/>
                      </a14:backgroundRemoval>
                    </a14:imgEffect>
                  </a14:imgLayer>
                </a14:imgProps>
              </a:ext>
            </a:extLst>
          </a:blip>
          <a:srcRect r="45675"/>
          <a:stretch/>
        </p:blipFill>
        <p:spPr>
          <a:xfrm>
            <a:off x="5820215" y="304800"/>
            <a:ext cx="2690739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5A5C6-D6EE-4427-B2FC-29E2056276BE}"/>
              </a:ext>
            </a:extLst>
          </p:cNvPr>
          <p:cNvSpPr txBox="1"/>
          <p:nvPr/>
        </p:nvSpPr>
        <p:spPr>
          <a:xfrm>
            <a:off x="6511754" y="709661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Arial Black" panose="020B0A04020102020204" pitchFamily="34" charset="0"/>
                <a:ea typeface="-윤고딕350" panose="02030504000101010101" pitchFamily="18" charset="-127"/>
                <a:cs typeface="Cordia New" panose="020B0502040204020203" pitchFamily="34" charset="-34"/>
              </a:rPr>
              <a:t>NEW !!</a:t>
            </a:r>
            <a:endParaRPr lang="ko-KR" altLang="en-US" sz="2800" dirty="0">
              <a:solidFill>
                <a:srgbClr val="C00000"/>
              </a:solidFill>
              <a:latin typeface="Arial Black" panose="020B0A04020102020204" pitchFamily="34" charset="0"/>
              <a:ea typeface="-윤고딕350" panose="02030504000101010101" pitchFamily="18" charset="-127"/>
              <a:cs typeface="Cordia New" panose="020B05020402040202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6203C-6402-4605-9E93-0CC0279E1F8C}"/>
              </a:ext>
            </a:extLst>
          </p:cNvPr>
          <p:cNvSpPr txBox="1"/>
          <p:nvPr/>
        </p:nvSpPr>
        <p:spPr>
          <a:xfrm>
            <a:off x="0" y="5492709"/>
            <a:ext cx="4953000" cy="10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err="1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Uniwill</a:t>
            </a:r>
            <a:r>
              <a:rPr lang="ko-KR" altLang="en-US" sz="2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빅데이터반</a:t>
            </a:r>
            <a:r>
              <a:rPr lang="ko-KR" altLang="en-US" sz="2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r>
              <a:rPr lang="ko-KR" altLang="en-US" sz="2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</a:t>
            </a:r>
            <a:endParaRPr lang="en-US" altLang="ko-KR" sz="2400" dirty="0"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 웅 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EB1AA-B9F6-4D8D-82DD-49427A2A657B}"/>
              </a:ext>
            </a:extLst>
          </p:cNvPr>
          <p:cNvSpPr txBox="1"/>
          <p:nvPr/>
        </p:nvSpPr>
        <p:spPr>
          <a:xfrm>
            <a:off x="3771900" y="6281289"/>
            <a:ext cx="118110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2018. 4</a:t>
            </a:r>
            <a:endParaRPr lang="ko-KR" altLang="en-US" sz="1400" dirty="0"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53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D29ED7-477D-4FF9-B280-DDE39D8F511A}"/>
              </a:ext>
            </a:extLst>
          </p:cNvPr>
          <p:cNvGrpSpPr/>
          <p:nvPr/>
        </p:nvGrpSpPr>
        <p:grpSpPr>
          <a:xfrm>
            <a:off x="1789575" y="1828590"/>
            <a:ext cx="6326851" cy="4700236"/>
            <a:chOff x="1415027" y="1828590"/>
            <a:chExt cx="6326851" cy="47002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7C06EA-E3C9-4188-A1F6-46D3CD26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97" y="1869996"/>
              <a:ext cx="2598525" cy="23347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44FFCA-801B-44E4-B3C3-BFEB0168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99" y="1828590"/>
              <a:ext cx="2676820" cy="22599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A749F4-1557-4FA4-9FFD-09449FC1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027" y="4381819"/>
              <a:ext cx="3324866" cy="19699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B858F8-16E7-431A-8711-407FDE417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99" y="4204760"/>
              <a:ext cx="2788879" cy="232406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77E326-2C52-4DFB-83C2-7CC3BF2B50A1}"/>
              </a:ext>
            </a:extLst>
          </p:cNvPr>
          <p:cNvSpPr txBox="1"/>
          <p:nvPr/>
        </p:nvSpPr>
        <p:spPr>
          <a:xfrm>
            <a:off x="0" y="871368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시각화 예시를 소개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분석 결과의 해석이 용이함을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90825-4884-4691-B1B4-ECA879B7E015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빅데이터 분석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1A39E-7901-4752-94BF-39EC21B90B48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3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C10BB42-C26C-4ADC-9665-FFE980490E5B}"/>
              </a:ext>
            </a:extLst>
          </p:cNvPr>
          <p:cNvSpPr txBox="1"/>
          <p:nvPr/>
        </p:nvSpPr>
        <p:spPr>
          <a:xfrm>
            <a:off x="0" y="1573128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자체 데이터 전무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B06B70-46A9-4BC6-8370-5EE39B320524}"/>
              </a:ext>
            </a:extLst>
          </p:cNvPr>
          <p:cNvSpPr txBox="1"/>
          <p:nvPr/>
        </p:nvSpPr>
        <p:spPr>
          <a:xfrm>
            <a:off x="0" y="2159615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단독 판매 채널이 없이 대형 유통사만의 거래로 인해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기존 제품이 누가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언제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어떻게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구입하는지 알 수 없다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4301A3-3F7E-4B91-AEFB-FBA8ACB137DA}"/>
              </a:ext>
            </a:extLst>
          </p:cNvPr>
          <p:cNvSpPr txBox="1"/>
          <p:nvPr/>
        </p:nvSpPr>
        <p:spPr>
          <a:xfrm>
            <a:off x="0" y="3052819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제작 단가 공개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6ED84-07D5-43D7-B81A-D8682040CCA3}"/>
              </a:ext>
            </a:extLst>
          </p:cNvPr>
          <p:cNvSpPr txBox="1"/>
          <p:nvPr/>
        </p:nvSpPr>
        <p:spPr>
          <a:xfrm>
            <a:off x="0" y="3639306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기업 보안 문제로 단가 공개 불가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BAD73-AAE5-4742-98FF-D7B7ACAFFD35}"/>
              </a:ext>
            </a:extLst>
          </p:cNvPr>
          <p:cNvSpPr txBox="1"/>
          <p:nvPr/>
        </p:nvSpPr>
        <p:spPr>
          <a:xfrm>
            <a:off x="0" y="4286533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유일한 데이터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분석 대상의 특징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618099-B86D-4CFB-9A77-CF969C63FF19}"/>
              </a:ext>
            </a:extLst>
          </p:cNvPr>
          <p:cNvSpPr txBox="1"/>
          <p:nvPr/>
        </p:nvSpPr>
        <p:spPr>
          <a:xfrm>
            <a:off x="1407885" y="4873020"/>
            <a:ext cx="674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선크림의 용량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자외선 차단지수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미백효과 유무 등의 몇 가지 특징만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02511-8FA7-41EE-AD30-34CC39785C59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분석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330D4-0A2F-4BF9-A4CF-0DF64AACEF52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56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B3961C-B215-4463-B363-54A088955C5A}"/>
              </a:ext>
            </a:extLst>
          </p:cNvPr>
          <p:cNvSpPr/>
          <p:nvPr/>
        </p:nvSpPr>
        <p:spPr>
          <a:xfrm>
            <a:off x="766808" y="1844353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F85C25D1-4E62-4E27-A39F-CB11B4D0FE0B}"/>
              </a:ext>
            </a:extLst>
          </p:cNvPr>
          <p:cNvSpPr/>
          <p:nvPr/>
        </p:nvSpPr>
        <p:spPr>
          <a:xfrm>
            <a:off x="766808" y="1844353"/>
            <a:ext cx="2541494" cy="712694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웹크롤링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수집 데이터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AA462FA-DB2D-4AEC-948E-B68311AE9496}"/>
              </a:ext>
            </a:extLst>
          </p:cNvPr>
          <p:cNvSpPr/>
          <p:nvPr/>
        </p:nvSpPr>
        <p:spPr>
          <a:xfrm>
            <a:off x="943077" y="2746640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제품명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454742-4716-49F9-9B0E-41DBB07B538A}"/>
              </a:ext>
            </a:extLst>
          </p:cNvPr>
          <p:cNvSpPr/>
          <p:nvPr/>
        </p:nvSpPr>
        <p:spPr>
          <a:xfrm>
            <a:off x="2101120" y="2746640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브랜드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018F70-2C1C-4F42-A902-8EF7934BDC45}"/>
              </a:ext>
            </a:extLst>
          </p:cNvPr>
          <p:cNvSpPr/>
          <p:nvPr/>
        </p:nvSpPr>
        <p:spPr>
          <a:xfrm>
            <a:off x="943077" y="3227328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용량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EB12C3-2907-4E5C-9317-102CE95A67F9}"/>
              </a:ext>
            </a:extLst>
          </p:cNvPr>
          <p:cNvSpPr/>
          <p:nvPr/>
        </p:nvSpPr>
        <p:spPr>
          <a:xfrm>
            <a:off x="2101120" y="3227328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판매가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55EF41F-3525-4DB1-8054-CFD29C965D0B}"/>
              </a:ext>
            </a:extLst>
          </p:cNvPr>
          <p:cNvSpPr/>
          <p:nvPr/>
        </p:nvSpPr>
        <p:spPr>
          <a:xfrm>
            <a:off x="943077" y="370801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판매처 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B913EAE-55F5-4DAB-A2D8-FC826B3EE68D}"/>
              </a:ext>
            </a:extLst>
          </p:cNvPr>
          <p:cNvSpPr/>
          <p:nvPr/>
        </p:nvSpPr>
        <p:spPr>
          <a:xfrm>
            <a:off x="2101120" y="370801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SPF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0FCB03-12D9-4F5B-A8DE-9418A962382B}"/>
              </a:ext>
            </a:extLst>
          </p:cNvPr>
          <p:cNvSpPr/>
          <p:nvPr/>
        </p:nvSpPr>
        <p:spPr>
          <a:xfrm>
            <a:off x="943077" y="4188704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PA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82A42C-12CC-488D-AFE9-634BE734D2F5}"/>
              </a:ext>
            </a:extLst>
          </p:cNvPr>
          <p:cNvSpPr/>
          <p:nvPr/>
        </p:nvSpPr>
        <p:spPr>
          <a:xfrm>
            <a:off x="2101120" y="4188704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피부타입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D1566C-B784-46FC-8C0C-722FD34F060C}"/>
              </a:ext>
            </a:extLst>
          </p:cNvPr>
          <p:cNvSpPr/>
          <p:nvPr/>
        </p:nvSpPr>
        <p:spPr>
          <a:xfrm>
            <a:off x="1514885" y="4669391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용기타입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8BA962-06F4-4786-A37A-DBDCCD01893B}"/>
              </a:ext>
            </a:extLst>
          </p:cNvPr>
          <p:cNvSpPr/>
          <p:nvPr/>
        </p:nvSpPr>
        <p:spPr>
          <a:xfrm>
            <a:off x="3669129" y="1844353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40254375-C3CB-44AC-B16A-D82C741CC7A2}"/>
              </a:ext>
            </a:extLst>
          </p:cNvPr>
          <p:cNvSpPr/>
          <p:nvPr/>
        </p:nvSpPr>
        <p:spPr>
          <a:xfrm>
            <a:off x="3669129" y="1844353"/>
            <a:ext cx="2541494" cy="712694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자체 조사 데이터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#1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1 ~ 5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점수 부여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0C0136-BFA0-433E-B6B4-C1C0402B57A6}"/>
              </a:ext>
            </a:extLst>
          </p:cNvPr>
          <p:cNvSpPr/>
          <p:nvPr/>
        </p:nvSpPr>
        <p:spPr>
          <a:xfrm>
            <a:off x="3854195" y="2746640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백탁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6C601FD-9970-489E-B812-D701E4047DF4}"/>
              </a:ext>
            </a:extLst>
          </p:cNvPr>
          <p:cNvSpPr/>
          <p:nvPr/>
        </p:nvSpPr>
        <p:spPr>
          <a:xfrm>
            <a:off x="3854195" y="3227443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톤 보정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19635E4-F64B-400C-9866-7DB721A90CBB}"/>
              </a:ext>
            </a:extLst>
          </p:cNvPr>
          <p:cNvSpPr/>
          <p:nvPr/>
        </p:nvSpPr>
        <p:spPr>
          <a:xfrm>
            <a:off x="5012238" y="275201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미백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93368DA-C784-4012-AABC-F97D1C743626}"/>
              </a:ext>
            </a:extLst>
          </p:cNvPr>
          <p:cNvSpPr/>
          <p:nvPr/>
        </p:nvSpPr>
        <p:spPr>
          <a:xfrm>
            <a:off x="5012238" y="323102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B30D7C-E950-451D-8062-C39D6A9C697F}"/>
              </a:ext>
            </a:extLst>
          </p:cNvPr>
          <p:cNvSpPr/>
          <p:nvPr/>
        </p:nvSpPr>
        <p:spPr>
          <a:xfrm>
            <a:off x="5012238" y="3710037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끈적임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38DADF4-6816-4723-81C5-A07899BFF215}"/>
              </a:ext>
            </a:extLst>
          </p:cNvPr>
          <p:cNvSpPr/>
          <p:nvPr/>
        </p:nvSpPr>
        <p:spPr>
          <a:xfrm>
            <a:off x="3854195" y="370824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유분기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00E865E-9BC4-47C6-91B6-5AE014294FD8}"/>
              </a:ext>
            </a:extLst>
          </p:cNvPr>
          <p:cNvSpPr/>
          <p:nvPr/>
        </p:nvSpPr>
        <p:spPr>
          <a:xfrm>
            <a:off x="5012238" y="4189049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유무기자차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B62C6A7-8DA7-4F67-A771-4B3AE57BA0A2}"/>
              </a:ext>
            </a:extLst>
          </p:cNvPr>
          <p:cNvSpPr/>
          <p:nvPr/>
        </p:nvSpPr>
        <p:spPr>
          <a:xfrm>
            <a:off x="3854195" y="4189049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잔여감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7FD6F4-9430-471D-9655-E7984013D0DE}"/>
              </a:ext>
            </a:extLst>
          </p:cNvPr>
          <p:cNvSpPr/>
          <p:nvPr/>
        </p:nvSpPr>
        <p:spPr>
          <a:xfrm>
            <a:off x="4439142" y="4669852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저자극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73D12E3-F717-4B37-9CA1-E5F3C3030B40}"/>
              </a:ext>
            </a:extLst>
          </p:cNvPr>
          <p:cNvSpPr/>
          <p:nvPr/>
        </p:nvSpPr>
        <p:spPr>
          <a:xfrm>
            <a:off x="6597699" y="1844353"/>
            <a:ext cx="2541494" cy="3301253"/>
          </a:xfrm>
          <a:prstGeom prst="roundRect">
            <a:avLst>
              <a:gd name="adj" fmla="val 582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28129E4A-0DA5-4542-9F7F-87D9E21B6ACC}"/>
              </a:ext>
            </a:extLst>
          </p:cNvPr>
          <p:cNvSpPr/>
          <p:nvPr/>
        </p:nvSpPr>
        <p:spPr>
          <a:xfrm>
            <a:off x="6597699" y="1844353"/>
            <a:ext cx="2541494" cy="712694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자체 조사 데이터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#2</a:t>
            </a:r>
          </a:p>
          <a:p>
            <a:pPr algn="ctr"/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유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/ 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무 판단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721D324-F5D5-4CE7-908D-7C4B1765442E}"/>
              </a:ext>
            </a:extLst>
          </p:cNvPr>
          <p:cNvSpPr/>
          <p:nvPr/>
        </p:nvSpPr>
        <p:spPr>
          <a:xfrm>
            <a:off x="6823106" y="275201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자체케릭터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5D9D7B3-9566-440C-B570-833DD2FD4CBE}"/>
              </a:ext>
            </a:extLst>
          </p:cNvPr>
          <p:cNvSpPr/>
          <p:nvPr/>
        </p:nvSpPr>
        <p:spPr>
          <a:xfrm>
            <a:off x="7981149" y="2736671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안티에이징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92EFE9-B15A-4A5C-9CFF-F8E72B8A63CA}"/>
              </a:ext>
            </a:extLst>
          </p:cNvPr>
          <p:cNvSpPr/>
          <p:nvPr/>
        </p:nvSpPr>
        <p:spPr>
          <a:xfrm>
            <a:off x="6823106" y="3223125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한글패키지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49F8E70-0435-4A16-B338-413E60046B42}"/>
              </a:ext>
            </a:extLst>
          </p:cNvPr>
          <p:cNvSpPr/>
          <p:nvPr/>
        </p:nvSpPr>
        <p:spPr>
          <a:xfrm>
            <a:off x="7981149" y="323102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베이스겸용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01B402D-EB8F-4A3D-A20C-2AE827B86BAB}"/>
              </a:ext>
            </a:extLst>
          </p:cNvPr>
          <p:cNvSpPr/>
          <p:nvPr/>
        </p:nvSpPr>
        <p:spPr>
          <a:xfrm>
            <a:off x="7397964" y="3708016"/>
            <a:ext cx="1045340" cy="3693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워터프루프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C02E99B-4B57-4618-AC08-07D103AABDFB}"/>
              </a:ext>
            </a:extLst>
          </p:cNvPr>
          <p:cNvSpPr/>
          <p:nvPr/>
        </p:nvSpPr>
        <p:spPr>
          <a:xfrm>
            <a:off x="766808" y="5632788"/>
            <a:ext cx="8372385" cy="71269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1,231</a:t>
            </a:r>
            <a:r>
              <a:rPr lang="ko-KR" altLang="en-US" sz="28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제품에 대한</a:t>
            </a:r>
            <a:r>
              <a:rPr lang="en-US" altLang="ko-KR" sz="28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23</a:t>
            </a:r>
            <a:r>
              <a:rPr lang="ko-KR" altLang="en-US" sz="28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항목 데이터 수집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46D223-4484-4D1B-B05F-5C70F27865EC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데이터베이스 수집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구축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정제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B8D127-44E7-4BDE-86F0-415A11FB98D1}"/>
              </a:ext>
            </a:extLst>
          </p:cNvPr>
          <p:cNvSpPr txBox="1"/>
          <p:nvPr/>
        </p:nvSpPr>
        <p:spPr>
          <a:xfrm>
            <a:off x="0" y="109183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활용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en-US" altLang="ko-KR" sz="2400" dirty="0">
                <a:solidFill>
                  <a:srgbClr val="92D05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NAVER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지식쇼핑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[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선크림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]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웹크롤링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2E6947-2742-4195-8DA3-A30658A5A2E6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92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BD3432E-6487-4227-9758-0EDFE33B9D0B}"/>
              </a:ext>
            </a:extLst>
          </p:cNvPr>
          <p:cNvGrpSpPr/>
          <p:nvPr/>
        </p:nvGrpSpPr>
        <p:grpSpPr>
          <a:xfrm>
            <a:off x="389603" y="1513323"/>
            <a:ext cx="9126794" cy="2786324"/>
            <a:chOff x="261938" y="1795725"/>
            <a:chExt cx="9126794" cy="27863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E5BFB8-87A7-480E-81B7-E00CE449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8" y="1795725"/>
              <a:ext cx="4342609" cy="27863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5118DFC-2013-439F-914F-89F3C9D6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554" y="1837506"/>
              <a:ext cx="4351178" cy="27244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F0F1E2-32F1-4DBD-8CD9-345B18BE6007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데이터베이스 시각화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포지셔닝 확인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2CC08C-B1F4-412E-87E3-8A8B2E8392F3}"/>
              </a:ext>
            </a:extLst>
          </p:cNvPr>
          <p:cNvSpPr/>
          <p:nvPr/>
        </p:nvSpPr>
        <p:spPr>
          <a:xfrm>
            <a:off x="766808" y="5539565"/>
            <a:ext cx="8372385" cy="71269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크롤링된</a:t>
            </a:r>
            <a:r>
              <a:rPr lang="ko-KR" altLang="en-US" sz="28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경쟁품과 클라이언트 제품의 비교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67907-867A-49BA-9CD3-78BA9C5D41AA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54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1F59A1-3DC0-4AC8-8EB0-DDD731C2BBF0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Tool,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머신러닝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기법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5557A1-EC27-4336-AB0C-3A6C9D328F87}"/>
              </a:ext>
            </a:extLst>
          </p:cNvPr>
          <p:cNvGrpSpPr/>
          <p:nvPr/>
        </p:nvGrpSpPr>
        <p:grpSpPr>
          <a:xfrm>
            <a:off x="774888" y="1461997"/>
            <a:ext cx="8356225" cy="4188234"/>
            <a:chOff x="861788" y="1465739"/>
            <a:chExt cx="8356225" cy="418823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A239B2-5B20-47ED-9B7C-D7D3B102B558}"/>
                </a:ext>
              </a:extLst>
            </p:cNvPr>
            <p:cNvSpPr/>
            <p:nvPr/>
          </p:nvSpPr>
          <p:spPr>
            <a:xfrm>
              <a:off x="861788" y="2929815"/>
              <a:ext cx="4038983" cy="2724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0898C89-442B-42FA-BE4D-A9B3BD6E6382}"/>
                </a:ext>
              </a:extLst>
            </p:cNvPr>
            <p:cNvSpPr/>
            <p:nvPr/>
          </p:nvSpPr>
          <p:spPr>
            <a:xfrm>
              <a:off x="861788" y="2360939"/>
              <a:ext cx="4038983" cy="779892"/>
            </a:xfrm>
            <a:prstGeom prst="round2SameRect">
              <a:avLst>
                <a:gd name="adj1" fmla="val 17507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69C0674-B34C-4F3B-9FBA-3A2E9EB9D1E8}"/>
                </a:ext>
              </a:extLst>
            </p:cNvPr>
            <p:cNvSpPr/>
            <p:nvPr/>
          </p:nvSpPr>
          <p:spPr>
            <a:xfrm>
              <a:off x="861788" y="3536334"/>
              <a:ext cx="4038983" cy="1511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 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어떤 제품의 가격 예측 시</a:t>
              </a:r>
              <a:r>
                <a:rPr lang="en-US" altLang="ko-KR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 제품과 유사한 제품을 조사하여</a:t>
              </a:r>
              <a:r>
                <a:rPr lang="en-US" altLang="ko-KR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그들의 평균 가격을 계산</a:t>
              </a:r>
              <a:r>
                <a:rPr lang="en-US" altLang="ko-KR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적당한 </a:t>
              </a:r>
              <a:endParaRPr lang="en-US" altLang="ko-KR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가격을 예측할 수 있다고 판단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0767BF-6E34-43C7-9488-2F95424FCAD5}"/>
                </a:ext>
              </a:extLst>
            </p:cNvPr>
            <p:cNvSpPr/>
            <p:nvPr/>
          </p:nvSpPr>
          <p:spPr>
            <a:xfrm>
              <a:off x="861788" y="2427719"/>
              <a:ext cx="3933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KNN </a:t>
              </a:r>
              <a:r>
                <a:rPr lang="ko-KR" altLang="en-US" dirty="0">
                  <a:solidFill>
                    <a:srgbClr val="0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알고리즘 </a:t>
              </a:r>
              <a:endParaRPr lang="en-US" altLang="ko-KR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(K-nearest neighbors)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AAFE28-61E5-4569-9E12-E5FCAB8D2D1D}"/>
                </a:ext>
              </a:extLst>
            </p:cNvPr>
            <p:cNvSpPr/>
            <p:nvPr/>
          </p:nvSpPr>
          <p:spPr>
            <a:xfrm>
              <a:off x="5179031" y="2929815"/>
              <a:ext cx="4038982" cy="2724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6F8BA590-53F4-453F-8BB7-DE6EAE4CDDC5}"/>
                </a:ext>
              </a:extLst>
            </p:cNvPr>
            <p:cNvSpPr/>
            <p:nvPr/>
          </p:nvSpPr>
          <p:spPr>
            <a:xfrm>
              <a:off x="5179031" y="2360939"/>
              <a:ext cx="4038982" cy="779892"/>
            </a:xfrm>
            <a:prstGeom prst="round2SameRect">
              <a:avLst>
                <a:gd name="adj1" fmla="val 12238"/>
                <a:gd name="adj2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AD4062-76A5-4A54-B0CF-7F77AD6A1188}"/>
                </a:ext>
              </a:extLst>
            </p:cNvPr>
            <p:cNvSpPr/>
            <p:nvPr/>
          </p:nvSpPr>
          <p:spPr>
            <a:xfrm>
              <a:off x="5183725" y="3360107"/>
              <a:ext cx="4034288" cy="1871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23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 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항목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은 서로 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독립되어 있고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독립된 특성을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 분류하는 데 강점이 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있는 알고리즘</a:t>
              </a:r>
              <a:r>
                <a:rPr lang="en-US" altLang="ko-KR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다른 </a:t>
              </a:r>
              <a:r>
                <a:rPr lang="ko-KR" altLang="en-US" b="0" i="0" dirty="0" err="1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머신러닝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분류에 비해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효율적이며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실제 상황에서 </a:t>
              </a:r>
              <a:r>
                <a:rPr lang="ko-KR" altLang="en-US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잘 작동하는 특성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b="0" i="0" dirty="0">
                <a:solidFill>
                  <a:srgbClr val="000000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46F599-7CB3-4B2D-B543-23350C88CCD3}"/>
                </a:ext>
              </a:extLst>
            </p:cNvPr>
            <p:cNvSpPr/>
            <p:nvPr/>
          </p:nvSpPr>
          <p:spPr>
            <a:xfrm>
              <a:off x="5183725" y="2427719"/>
              <a:ext cx="40342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0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나이브베이즈</a:t>
              </a:r>
              <a:r>
                <a:rPr lang="ko-KR" altLang="en-US" dirty="0">
                  <a:solidFill>
                    <a:srgbClr val="0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알고리즘</a:t>
              </a:r>
              <a:endParaRPr lang="en-US" altLang="ko-KR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Naïve Bayes Classification</a:t>
              </a:r>
              <a:r>
                <a:rPr lang="en-US" altLang="ko-KR" dirty="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0B0CE78-E3F6-4FA6-BDA5-E5B62244707F}"/>
                </a:ext>
              </a:extLst>
            </p:cNvPr>
            <p:cNvSpPr/>
            <p:nvPr/>
          </p:nvSpPr>
          <p:spPr>
            <a:xfrm>
              <a:off x="861788" y="1465739"/>
              <a:ext cx="8356225" cy="6775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CC593A3-5631-4058-BCB6-D546563A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7498" y="1516863"/>
              <a:ext cx="682342" cy="52881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4354A7-01CA-471E-A54E-9BAFD7E42148}"/>
              </a:ext>
            </a:extLst>
          </p:cNvPr>
          <p:cNvSpPr/>
          <p:nvPr/>
        </p:nvSpPr>
        <p:spPr>
          <a:xfrm>
            <a:off x="4229086" y="1577835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 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60E87-93F0-4272-B795-A42D98A536ED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4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88F5A6-94A3-4D43-B1A2-3BCA1FA9FADC}"/>
              </a:ext>
            </a:extLst>
          </p:cNvPr>
          <p:cNvSpPr txBox="1"/>
          <p:nvPr/>
        </p:nvSpPr>
        <p:spPr>
          <a:xfrm>
            <a:off x="435428" y="396317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머신러닝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분석 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212466-70A8-47F4-82F8-FCF9CF94292C}"/>
              </a:ext>
            </a:extLst>
          </p:cNvPr>
          <p:cNvGrpSpPr/>
          <p:nvPr/>
        </p:nvGrpSpPr>
        <p:grpSpPr>
          <a:xfrm>
            <a:off x="985764" y="1479198"/>
            <a:ext cx="7934473" cy="4418168"/>
            <a:chOff x="1130157" y="1479198"/>
            <a:chExt cx="7934473" cy="44181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5E13118-B94E-4B18-B821-CB004E572CBB}"/>
                </a:ext>
              </a:extLst>
            </p:cNvPr>
            <p:cNvSpPr/>
            <p:nvPr/>
          </p:nvSpPr>
          <p:spPr>
            <a:xfrm>
              <a:off x="1130157" y="1486111"/>
              <a:ext cx="2917884" cy="4411255"/>
            </a:xfrm>
            <a:prstGeom prst="roundRect">
              <a:avLst>
                <a:gd name="adj" fmla="val 58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474CA3A5-4160-47C1-B564-52919DEC0143}"/>
                </a:ext>
              </a:extLst>
            </p:cNvPr>
            <p:cNvSpPr/>
            <p:nvPr/>
          </p:nvSpPr>
          <p:spPr>
            <a:xfrm>
              <a:off x="1130157" y="1479198"/>
              <a:ext cx="2917884" cy="712694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KNN</a:t>
              </a:r>
              <a:endParaRPr lang="ko-KR" altLang="en-US" sz="2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3F9345-D09C-4BC5-8DF4-78C521CD0AAA}"/>
                </a:ext>
              </a:extLst>
            </p:cNvPr>
            <p:cNvSpPr/>
            <p:nvPr/>
          </p:nvSpPr>
          <p:spPr>
            <a:xfrm>
              <a:off x="6146746" y="1479198"/>
              <a:ext cx="2917884" cy="4418168"/>
            </a:xfrm>
            <a:prstGeom prst="roundRect">
              <a:avLst>
                <a:gd name="adj" fmla="val 58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A3C42A5-D5D5-4F2B-83BC-6726A6CE34F0}"/>
                </a:ext>
              </a:extLst>
            </p:cNvPr>
            <p:cNvSpPr/>
            <p:nvPr/>
          </p:nvSpPr>
          <p:spPr>
            <a:xfrm>
              <a:off x="6146746" y="1479198"/>
              <a:ext cx="2917884" cy="712694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나이브</a:t>
              </a:r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베이즈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6A1E7-E1AE-4CAC-9EE8-AD79E7155EE1}"/>
                </a:ext>
              </a:extLst>
            </p:cNvPr>
            <p:cNvSpPr txBox="1"/>
            <p:nvPr/>
          </p:nvSpPr>
          <p:spPr>
            <a:xfrm>
              <a:off x="4049829" y="2487345"/>
              <a:ext cx="2093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정가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B576B2-F302-433D-BD06-E50D390E9FB5}"/>
                </a:ext>
              </a:extLst>
            </p:cNvPr>
            <p:cNvSpPr txBox="1"/>
            <p:nvPr/>
          </p:nvSpPr>
          <p:spPr>
            <a:xfrm>
              <a:off x="4049831" y="3200609"/>
              <a:ext cx="2096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정가 중간 값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C8E10-105F-4ECA-9267-1F46FA392B22}"/>
                </a:ext>
              </a:extLst>
            </p:cNvPr>
            <p:cNvSpPr txBox="1"/>
            <p:nvPr/>
          </p:nvSpPr>
          <p:spPr>
            <a:xfrm>
              <a:off x="4048041" y="3913873"/>
              <a:ext cx="2095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판매가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771072-45BF-4A49-878B-90AACAFD4FE1}"/>
                </a:ext>
              </a:extLst>
            </p:cNvPr>
            <p:cNvSpPr txBox="1"/>
            <p:nvPr/>
          </p:nvSpPr>
          <p:spPr>
            <a:xfrm>
              <a:off x="4049831" y="4627137"/>
              <a:ext cx="2096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판매가 중간 값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9C5C3E-2BB3-4BEC-B48C-1F21A7C3923A}"/>
                </a:ext>
              </a:extLst>
            </p:cNvPr>
            <p:cNvSpPr txBox="1"/>
            <p:nvPr/>
          </p:nvSpPr>
          <p:spPr>
            <a:xfrm>
              <a:off x="1131946" y="3913873"/>
              <a:ext cx="2917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25,000 ~ 27,999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11BA2-3E72-4494-B0B2-4077874592AD}"/>
                </a:ext>
              </a:extLst>
            </p:cNvPr>
            <p:cNvSpPr txBox="1"/>
            <p:nvPr/>
          </p:nvSpPr>
          <p:spPr>
            <a:xfrm>
              <a:off x="4049831" y="5340401"/>
              <a:ext cx="2095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YDIYGO350" panose="02030504000101010101" pitchFamily="18" charset="-127"/>
                  <a:ea typeface="YDIYGO350" panose="02030504000101010101" pitchFamily="18" charset="-127"/>
                </a:rPr>
                <a:t>신뢰도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3177B1-DBB2-4BC0-8611-75466AD48FA6}"/>
                </a:ext>
              </a:extLst>
            </p:cNvPr>
            <p:cNvSpPr/>
            <p:nvPr/>
          </p:nvSpPr>
          <p:spPr>
            <a:xfrm>
              <a:off x="1131946" y="4627137"/>
              <a:ext cx="29178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27,500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0D1B5DC-02FD-43D5-9310-AEDD691D9168}"/>
                </a:ext>
              </a:extLst>
            </p:cNvPr>
            <p:cNvSpPr/>
            <p:nvPr/>
          </p:nvSpPr>
          <p:spPr>
            <a:xfrm>
              <a:off x="1131946" y="2487345"/>
              <a:ext cx="29178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30,000 ~ 39,999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D37DAA-CC77-497E-BD3D-57C37B4171FA}"/>
                </a:ext>
              </a:extLst>
            </p:cNvPr>
            <p:cNvSpPr/>
            <p:nvPr/>
          </p:nvSpPr>
          <p:spPr>
            <a:xfrm>
              <a:off x="1131946" y="3200609"/>
              <a:ext cx="29178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35,000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0B688E1-EC31-4E0D-A22D-A488EC9F3C41}"/>
                </a:ext>
              </a:extLst>
            </p:cNvPr>
            <p:cNvSpPr/>
            <p:nvPr/>
          </p:nvSpPr>
          <p:spPr>
            <a:xfrm>
              <a:off x="6146746" y="2487345"/>
              <a:ext cx="29178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39,500 ~ 46,100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302035-BEB3-45B5-B3DC-8965605BA835}"/>
                </a:ext>
              </a:extLst>
            </p:cNvPr>
            <p:cNvSpPr txBox="1"/>
            <p:nvPr/>
          </p:nvSpPr>
          <p:spPr>
            <a:xfrm>
              <a:off x="1131946" y="5340401"/>
              <a:ext cx="2917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70%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52AE6E-EC91-4832-ABA1-71D85447377E}"/>
                </a:ext>
              </a:extLst>
            </p:cNvPr>
            <p:cNvSpPr/>
            <p:nvPr/>
          </p:nvSpPr>
          <p:spPr>
            <a:xfrm>
              <a:off x="6146747" y="3200609"/>
              <a:ext cx="29178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42,800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CC3B30-D6D2-4664-8627-36260D0E1D5D}"/>
                </a:ext>
              </a:extLst>
            </p:cNvPr>
            <p:cNvSpPr/>
            <p:nvPr/>
          </p:nvSpPr>
          <p:spPr>
            <a:xfrm>
              <a:off x="6146747" y="3913873"/>
              <a:ext cx="29178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26,300 ~ 29,200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BB992F-DE52-4E8D-BFB3-53A6326D2EEB}"/>
                </a:ext>
              </a:extLst>
            </p:cNvPr>
            <p:cNvSpPr/>
            <p:nvPr/>
          </p:nvSpPr>
          <p:spPr>
            <a:xfrm>
              <a:off x="6146747" y="4627137"/>
              <a:ext cx="29178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27,750</a:t>
              </a:r>
              <a:endPara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15F65F-EF17-4A46-8DF1-824C58E9B722}"/>
                </a:ext>
              </a:extLst>
            </p:cNvPr>
            <p:cNvSpPr txBox="1"/>
            <p:nvPr/>
          </p:nvSpPr>
          <p:spPr>
            <a:xfrm>
              <a:off x="6146747" y="5340401"/>
              <a:ext cx="2917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88%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223616C-4627-41E7-9AD5-837CAD5F9E71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8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1D5B0D-1893-40C3-8CD0-87A0FBB02C0A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해당 분야 모델 적용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가격 결정모델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2A3061-FBDC-4E41-8460-4CABBD99FA33}"/>
              </a:ext>
            </a:extLst>
          </p:cNvPr>
          <p:cNvGrpSpPr/>
          <p:nvPr/>
        </p:nvGrpSpPr>
        <p:grpSpPr>
          <a:xfrm>
            <a:off x="985763" y="1049448"/>
            <a:ext cx="7934475" cy="4993322"/>
            <a:chOff x="985762" y="1049448"/>
            <a:chExt cx="7934475" cy="499332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7FAF969-3EB4-47F9-9C78-8998F1A22D6F}"/>
                </a:ext>
              </a:extLst>
            </p:cNvPr>
            <p:cNvSpPr/>
            <p:nvPr/>
          </p:nvSpPr>
          <p:spPr>
            <a:xfrm>
              <a:off x="985763" y="2761672"/>
              <a:ext cx="3401299" cy="3281098"/>
            </a:xfrm>
            <a:prstGeom prst="roundRect">
              <a:avLst>
                <a:gd name="adj" fmla="val 58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A21EBBA6-3A46-41CA-A99D-154DEC72775E}"/>
                </a:ext>
              </a:extLst>
            </p:cNvPr>
            <p:cNvSpPr/>
            <p:nvPr/>
          </p:nvSpPr>
          <p:spPr>
            <a:xfrm>
              <a:off x="985763" y="2754758"/>
              <a:ext cx="3401299" cy="71269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가격 </a:t>
              </a:r>
              <a:r>
                <a:rPr lang="ko-KR" altLang="en-US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인상</a:t>
              </a:r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근거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5547C34-B449-4631-A720-696B578946F4}"/>
                </a:ext>
              </a:extLst>
            </p:cNvPr>
            <p:cNvSpPr/>
            <p:nvPr/>
          </p:nvSpPr>
          <p:spPr>
            <a:xfrm>
              <a:off x="5518938" y="2754758"/>
              <a:ext cx="3401299" cy="3286240"/>
            </a:xfrm>
            <a:prstGeom prst="roundRect">
              <a:avLst>
                <a:gd name="adj" fmla="val 58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91B19D44-032E-4EA1-8B60-A71E864CD90E}"/>
                </a:ext>
              </a:extLst>
            </p:cNvPr>
            <p:cNvSpPr/>
            <p:nvPr/>
          </p:nvSpPr>
          <p:spPr>
            <a:xfrm>
              <a:off x="5518938" y="2754758"/>
              <a:ext cx="3401299" cy="71269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가격 </a:t>
              </a:r>
              <a:r>
                <a:rPr lang="ko-KR" altLang="en-US" sz="2800" dirty="0">
                  <a:solidFill>
                    <a:srgbClr val="00206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인하</a:t>
              </a:r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근거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C2979B-29A2-4579-946C-ACBC7C2ECCEE}"/>
                </a:ext>
              </a:extLst>
            </p:cNvPr>
            <p:cNvSpPr/>
            <p:nvPr/>
          </p:nvSpPr>
          <p:spPr>
            <a:xfrm>
              <a:off x="985763" y="1049448"/>
              <a:ext cx="7934474" cy="1265798"/>
            </a:xfrm>
            <a:prstGeom prst="roundRect">
              <a:avLst>
                <a:gd name="adj" fmla="val 58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EVE 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(Economic Value Estimation)</a:t>
              </a: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Model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제품의 경제적 가치는 경쟁제품의 </a:t>
              </a:r>
              <a:endPara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가격에 당사 제품을 이용함으로써 추가적으로 연결되는 이득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+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손실</a:t>
              </a:r>
              <a:endParaRPr lang="ko-KR" altLang="en-US" sz="2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276D1F2-9D15-4E09-AD0E-DA9F960DF20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754758"/>
              <a:ext cx="0" cy="328624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78E6DD-9B83-416E-9248-1B6D153A78B7}"/>
                </a:ext>
              </a:extLst>
            </p:cNvPr>
            <p:cNvSpPr/>
            <p:nvPr/>
          </p:nvSpPr>
          <p:spPr>
            <a:xfrm>
              <a:off x="985762" y="4059657"/>
              <a:ext cx="3401299" cy="1151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보습 효과 탁월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안티에이징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효과 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튜브타입보다 위생적인 펌프 타입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42446D-B6E6-4420-BE8A-2AB80A784E28}"/>
                </a:ext>
              </a:extLst>
            </p:cNvPr>
            <p:cNvSpPr/>
            <p:nvPr/>
          </p:nvSpPr>
          <p:spPr>
            <a:xfrm>
              <a:off x="5518938" y="4059657"/>
              <a:ext cx="3401293" cy="1151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미백 효과 없음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인지도 부족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케릭터와</a:t>
              </a:r>
              <a:r>
                <a:rPr kumimoji="1"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기능성의 상반된 이미지</a:t>
              </a:r>
              <a:endPara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C9C759E-0C82-4532-ABD0-0E31EEBC3BEB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0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9BC08E-9A21-46A7-86B7-898C6A244A92}"/>
              </a:ext>
            </a:extLst>
          </p:cNvPr>
          <p:cNvSpPr/>
          <p:nvPr/>
        </p:nvSpPr>
        <p:spPr>
          <a:xfrm>
            <a:off x="4953000" y="0"/>
            <a:ext cx="4953000" cy="6858000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557484-A3C8-4059-A0BB-23927AB46E9C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2">
              <a:lumMod val="7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ED702-0A08-446E-94FD-84F1DBC13E92}"/>
              </a:ext>
            </a:extLst>
          </p:cNvPr>
          <p:cNvSpPr txBox="1"/>
          <p:nvPr/>
        </p:nvSpPr>
        <p:spPr>
          <a:xfrm>
            <a:off x="638753" y="1155849"/>
            <a:ext cx="1529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정리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BE24D0-A4A8-45D6-985A-EB835ED859C1}"/>
              </a:ext>
            </a:extLst>
          </p:cNvPr>
          <p:cNvCxnSpPr>
            <a:cxnSpLocks/>
          </p:cNvCxnSpPr>
          <p:nvPr/>
        </p:nvCxnSpPr>
        <p:spPr>
          <a:xfrm>
            <a:off x="579528" y="1046603"/>
            <a:ext cx="31164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AA3C6-B322-4198-8827-98C94A3BC1BB}"/>
              </a:ext>
            </a:extLst>
          </p:cNvPr>
          <p:cNvCxnSpPr>
            <a:cxnSpLocks/>
          </p:cNvCxnSpPr>
          <p:nvPr/>
        </p:nvCxnSpPr>
        <p:spPr>
          <a:xfrm>
            <a:off x="577232" y="2356178"/>
            <a:ext cx="31187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CFEC6B9-E0F8-4E0E-A316-92B106492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4906" y="1402428"/>
            <a:ext cx="7174836" cy="34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A741D-9B3A-4208-BABB-D540D5688F28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가격 산출 결론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765E97-4203-44C1-8CCD-E38BA8C0DEF4}"/>
              </a:ext>
            </a:extLst>
          </p:cNvPr>
          <p:cNvGrpSpPr/>
          <p:nvPr/>
        </p:nvGrpSpPr>
        <p:grpSpPr>
          <a:xfrm>
            <a:off x="545084" y="1211409"/>
            <a:ext cx="8815832" cy="4942606"/>
            <a:chOff x="545084" y="1211409"/>
            <a:chExt cx="8815832" cy="494260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CA497C-4AD6-4982-8D08-48AC50C696A0}"/>
                </a:ext>
              </a:extLst>
            </p:cNvPr>
            <p:cNvGrpSpPr/>
            <p:nvPr/>
          </p:nvGrpSpPr>
          <p:grpSpPr>
            <a:xfrm>
              <a:off x="545084" y="1212493"/>
              <a:ext cx="3657045" cy="2825251"/>
              <a:chOff x="545084" y="1212493"/>
              <a:chExt cx="3657045" cy="2825251"/>
            </a:xfrm>
          </p:grpSpPr>
          <p:sp>
            <p:nvSpPr>
              <p:cNvPr id="6" name="모서리가 둥근 직사각형 9">
                <a:extLst>
                  <a:ext uri="{FF2B5EF4-FFF2-40B4-BE49-F238E27FC236}">
                    <a16:creationId xmlns:a16="http://schemas.microsoft.com/office/drawing/2014/main" id="{F1CD86DF-0654-4759-8CDC-1E69D9B6B371}"/>
                  </a:ext>
                </a:extLst>
              </p:cNvPr>
              <p:cNvSpPr/>
              <p:nvPr/>
            </p:nvSpPr>
            <p:spPr>
              <a:xfrm>
                <a:off x="545084" y="1212493"/>
                <a:ext cx="3657045" cy="2825251"/>
              </a:xfrm>
              <a:prstGeom prst="roundRect">
                <a:avLst>
                  <a:gd name="adj" fmla="val 27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noFill/>
                </a:endParaRPr>
              </a:p>
            </p:txBody>
          </p:sp>
          <p:sp>
            <p:nvSpPr>
              <p:cNvPr id="7" name="모서리가 둥근 직사각형 10">
                <a:extLst>
                  <a:ext uri="{FF2B5EF4-FFF2-40B4-BE49-F238E27FC236}">
                    <a16:creationId xmlns:a16="http://schemas.microsoft.com/office/drawing/2014/main" id="{20E68E11-9111-41DA-ABD6-64E8028BC14D}"/>
                  </a:ext>
                </a:extLst>
              </p:cNvPr>
              <p:cNvSpPr/>
              <p:nvPr/>
            </p:nvSpPr>
            <p:spPr>
              <a:xfrm>
                <a:off x="545085" y="1212493"/>
                <a:ext cx="3657044" cy="711200"/>
              </a:xfrm>
              <a:prstGeom prst="roundRect">
                <a:avLst>
                  <a:gd name="adj" fmla="val 932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dirty="0">
                    <a:solidFill>
                      <a:schemeClr val="bg2">
                        <a:lumMod val="10000"/>
                      </a:schemeClr>
                    </a:solidFill>
                    <a:latin typeface="YDIYGO350" panose="02030504000101010101" pitchFamily="18" charset="-127"/>
                    <a:ea typeface="YDIYGO350" panose="02030504000101010101" pitchFamily="18" charset="-127"/>
                  </a:rPr>
                  <a:t>데이터 분석 결과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B0DDE8-86B9-4FD7-A238-A558D15FFBA7}"/>
                  </a:ext>
                </a:extLst>
              </p:cNvPr>
              <p:cNvGrpSpPr/>
              <p:nvPr/>
            </p:nvGrpSpPr>
            <p:grpSpPr>
              <a:xfrm>
                <a:off x="668097" y="2211797"/>
                <a:ext cx="1992910" cy="1537842"/>
                <a:chOff x="668097" y="2228564"/>
                <a:chExt cx="3411018" cy="1537842"/>
              </a:xfrm>
            </p:grpSpPr>
            <p:sp>
              <p:nvSpPr>
                <p:cNvPr id="8" name="모서리가 둥근 직사각형 9">
                  <a:extLst>
                    <a:ext uri="{FF2B5EF4-FFF2-40B4-BE49-F238E27FC236}">
                      <a16:creationId xmlns:a16="http://schemas.microsoft.com/office/drawing/2014/main" id="{96B43579-2802-44A9-B868-7AB0AD714D3D}"/>
                    </a:ext>
                  </a:extLst>
                </p:cNvPr>
                <p:cNvSpPr/>
                <p:nvPr/>
              </p:nvSpPr>
              <p:spPr>
                <a:xfrm>
                  <a:off x="668097" y="2228564"/>
                  <a:ext cx="3411018" cy="674812"/>
                </a:xfrm>
                <a:prstGeom prst="roundRect">
                  <a:avLst>
                    <a:gd name="adj" fmla="val 2759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  <p:sp>
              <p:nvSpPr>
                <p:cNvPr id="9" name="모서리가 둥근 직사각형 9">
                  <a:extLst>
                    <a:ext uri="{FF2B5EF4-FFF2-40B4-BE49-F238E27FC236}">
                      <a16:creationId xmlns:a16="http://schemas.microsoft.com/office/drawing/2014/main" id="{286C31BD-4A87-4084-BAAA-A7F64B08EC5D}"/>
                    </a:ext>
                  </a:extLst>
                </p:cNvPr>
                <p:cNvSpPr/>
                <p:nvPr/>
              </p:nvSpPr>
              <p:spPr>
                <a:xfrm>
                  <a:off x="668097" y="3091594"/>
                  <a:ext cx="3411018" cy="674812"/>
                </a:xfrm>
                <a:prstGeom prst="roundRect">
                  <a:avLst>
                    <a:gd name="adj" fmla="val 2759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ABDE5C4-7535-4629-A36F-A3F70B1C0B18}"/>
                  </a:ext>
                </a:extLst>
              </p:cNvPr>
              <p:cNvSpPr/>
              <p:nvPr/>
            </p:nvSpPr>
            <p:spPr>
              <a:xfrm>
                <a:off x="1655566" y="2372115"/>
                <a:ext cx="10054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27,500   </a:t>
                </a:r>
                <a:endParaRPr kumimoji="1" lang="ko-KR" altLang="en-US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3DCB9C0-E5C7-4542-AE3D-EC6854FECE58}"/>
                  </a:ext>
                </a:extLst>
              </p:cNvPr>
              <p:cNvSpPr/>
              <p:nvPr/>
            </p:nvSpPr>
            <p:spPr>
              <a:xfrm>
                <a:off x="1681778" y="3219989"/>
                <a:ext cx="9792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27,750   </a:t>
                </a:r>
                <a:endParaRPr kumimoji="1" lang="ko-KR" altLang="en-US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BD04EF2-9011-4FB2-8E5A-9EB04CAC8C94}"/>
                  </a:ext>
                </a:extLst>
              </p:cNvPr>
              <p:cNvSpPr/>
              <p:nvPr/>
            </p:nvSpPr>
            <p:spPr>
              <a:xfrm>
                <a:off x="877168" y="2372115"/>
                <a:ext cx="641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KNN</a:t>
                </a:r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9011034-A57E-4B86-9B60-6579FDAD0604}"/>
                  </a:ext>
                </a:extLst>
              </p:cNvPr>
              <p:cNvSpPr/>
              <p:nvPr/>
            </p:nvSpPr>
            <p:spPr>
              <a:xfrm>
                <a:off x="739310" y="3103308"/>
                <a:ext cx="8194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나이브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베이즈</a:t>
                </a:r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5" name="모서리가 둥근 직사각형 9">
                <a:extLst>
                  <a:ext uri="{FF2B5EF4-FFF2-40B4-BE49-F238E27FC236}">
                    <a16:creationId xmlns:a16="http://schemas.microsoft.com/office/drawing/2014/main" id="{BE5A6E4E-DCBC-479F-A941-E156F101FE32}"/>
                  </a:ext>
                </a:extLst>
              </p:cNvPr>
              <p:cNvSpPr/>
              <p:nvPr/>
            </p:nvSpPr>
            <p:spPr>
              <a:xfrm>
                <a:off x="2784020" y="2223520"/>
                <a:ext cx="1192079" cy="1536393"/>
              </a:xfrm>
              <a:prstGeom prst="roundRect">
                <a:avLst>
                  <a:gd name="adj" fmla="val 275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중간 값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 algn="ctr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27,625</a:t>
                </a:r>
                <a:endParaRPr kumimoji="1" lang="ko-KR" altLang="en-US" dirty="0">
                  <a:solidFill>
                    <a:schemeClr val="bg2">
                      <a:lumMod val="10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F03277-9054-471C-B17D-7A9BD8CE88AE}"/>
                </a:ext>
              </a:extLst>
            </p:cNvPr>
            <p:cNvGrpSpPr/>
            <p:nvPr/>
          </p:nvGrpSpPr>
          <p:grpSpPr>
            <a:xfrm>
              <a:off x="4665885" y="1211409"/>
              <a:ext cx="2115637" cy="2826335"/>
              <a:chOff x="4646054" y="1211409"/>
              <a:chExt cx="2115637" cy="2826335"/>
            </a:xfrm>
          </p:grpSpPr>
          <p:sp>
            <p:nvSpPr>
              <p:cNvPr id="16" name="모서리가 둥근 직사각형 9">
                <a:extLst>
                  <a:ext uri="{FF2B5EF4-FFF2-40B4-BE49-F238E27FC236}">
                    <a16:creationId xmlns:a16="http://schemas.microsoft.com/office/drawing/2014/main" id="{6CAC80A7-6637-44EC-8EF1-00987D323EB2}"/>
                  </a:ext>
                </a:extLst>
              </p:cNvPr>
              <p:cNvSpPr/>
              <p:nvPr/>
            </p:nvSpPr>
            <p:spPr>
              <a:xfrm>
                <a:off x="4646055" y="1212493"/>
                <a:ext cx="2115636" cy="2825251"/>
              </a:xfrm>
              <a:prstGeom prst="roundRect">
                <a:avLst>
                  <a:gd name="adj" fmla="val 27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noFill/>
                </a:endParaRPr>
              </a:p>
            </p:txBody>
          </p:sp>
          <p:sp>
            <p:nvSpPr>
              <p:cNvPr id="17" name="모서리가 둥근 직사각형 10">
                <a:extLst>
                  <a:ext uri="{FF2B5EF4-FFF2-40B4-BE49-F238E27FC236}">
                    <a16:creationId xmlns:a16="http://schemas.microsoft.com/office/drawing/2014/main" id="{67402CBD-1DFE-4158-8AD0-CAA453FDD237}"/>
                  </a:ext>
                </a:extLst>
              </p:cNvPr>
              <p:cNvSpPr/>
              <p:nvPr/>
            </p:nvSpPr>
            <p:spPr>
              <a:xfrm>
                <a:off x="4646054" y="1211409"/>
                <a:ext cx="2115635" cy="711200"/>
              </a:xfrm>
              <a:prstGeom prst="roundRect">
                <a:avLst>
                  <a:gd name="adj" fmla="val 932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dirty="0">
                    <a:solidFill>
                      <a:srgbClr val="C00000"/>
                    </a:solidFill>
                    <a:latin typeface="YDIYGO350" panose="02030504000101010101" pitchFamily="18" charset="-127"/>
                    <a:ea typeface="YDIYGO350" panose="02030504000101010101" pitchFamily="18" charset="-127"/>
                  </a:rPr>
                  <a:t>인상</a:t>
                </a:r>
                <a:r>
                  <a:rPr kumimoji="1" lang="ko-KR" altLang="en-US" sz="2000" dirty="0">
                    <a:solidFill>
                      <a:schemeClr val="bg2">
                        <a:lumMod val="10000"/>
                      </a:schemeClr>
                    </a:solidFill>
                    <a:latin typeface="YDIYGO350" panose="02030504000101010101" pitchFamily="18" charset="-127"/>
                    <a:ea typeface="YDIYGO350" panose="02030504000101010101" pitchFamily="18" charset="-127"/>
                  </a:rPr>
                  <a:t> 근거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3D7006-560D-4A67-BF0A-0900E0793702}"/>
                  </a:ext>
                </a:extLst>
              </p:cNvPr>
              <p:cNvSpPr/>
              <p:nvPr/>
            </p:nvSpPr>
            <p:spPr>
              <a:xfrm>
                <a:off x="4646054" y="2024021"/>
                <a:ext cx="2115635" cy="915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보습제품 불필요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안티에이징</a:t>
                </a: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제품 불필요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펌프 타입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C839310-8763-46FC-BDA0-3EA3674646EA}"/>
                  </a:ext>
                </a:extLst>
              </p:cNvPr>
              <p:cNvSpPr/>
              <p:nvPr/>
            </p:nvSpPr>
            <p:spPr>
              <a:xfrm>
                <a:off x="4646054" y="3103308"/>
                <a:ext cx="2115635" cy="543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+ 25,000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3B82D69-B84E-4AD4-9D92-A6C33C3171AD}"/>
                </a:ext>
              </a:extLst>
            </p:cNvPr>
            <p:cNvGrpSpPr/>
            <p:nvPr/>
          </p:nvGrpSpPr>
          <p:grpSpPr>
            <a:xfrm>
              <a:off x="7245277" y="1211409"/>
              <a:ext cx="2115639" cy="2826335"/>
              <a:chOff x="7245277" y="1211409"/>
              <a:chExt cx="2115639" cy="2826335"/>
            </a:xfrm>
          </p:grpSpPr>
          <p:sp>
            <p:nvSpPr>
              <p:cNvPr id="19" name="모서리가 둥근 직사각형 9">
                <a:extLst>
                  <a:ext uri="{FF2B5EF4-FFF2-40B4-BE49-F238E27FC236}">
                    <a16:creationId xmlns:a16="http://schemas.microsoft.com/office/drawing/2014/main" id="{877AB24C-78AC-4969-9824-EC1FB6646D79}"/>
                  </a:ext>
                </a:extLst>
              </p:cNvPr>
              <p:cNvSpPr/>
              <p:nvPr/>
            </p:nvSpPr>
            <p:spPr>
              <a:xfrm>
                <a:off x="7245279" y="1212493"/>
                <a:ext cx="2115636" cy="2825251"/>
              </a:xfrm>
              <a:prstGeom prst="roundRect">
                <a:avLst>
                  <a:gd name="adj" fmla="val 27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noFill/>
                </a:endParaRPr>
              </a:p>
            </p:txBody>
          </p:sp>
          <p:sp>
            <p:nvSpPr>
              <p:cNvPr id="20" name="모서리가 둥근 직사각형 10">
                <a:extLst>
                  <a:ext uri="{FF2B5EF4-FFF2-40B4-BE49-F238E27FC236}">
                    <a16:creationId xmlns:a16="http://schemas.microsoft.com/office/drawing/2014/main" id="{8D072CE0-0D9C-4F58-8855-3C950AE4F851}"/>
                  </a:ext>
                </a:extLst>
              </p:cNvPr>
              <p:cNvSpPr/>
              <p:nvPr/>
            </p:nvSpPr>
            <p:spPr>
              <a:xfrm>
                <a:off x="7245278" y="1211409"/>
                <a:ext cx="2115635" cy="711200"/>
              </a:xfrm>
              <a:prstGeom prst="roundRect">
                <a:avLst>
                  <a:gd name="adj" fmla="val 932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dirty="0">
                    <a:solidFill>
                      <a:srgbClr val="002060"/>
                    </a:solidFill>
                    <a:latin typeface="YDIYGO350" panose="02030504000101010101" pitchFamily="18" charset="-127"/>
                    <a:ea typeface="YDIYGO350" panose="02030504000101010101" pitchFamily="18" charset="-127"/>
                  </a:rPr>
                  <a:t>인하</a:t>
                </a:r>
                <a:r>
                  <a:rPr kumimoji="1" lang="ko-KR" altLang="en-US" sz="2000" dirty="0">
                    <a:solidFill>
                      <a:schemeClr val="bg2">
                        <a:lumMod val="10000"/>
                      </a:schemeClr>
                    </a:solidFill>
                    <a:latin typeface="YDIYGO350" panose="02030504000101010101" pitchFamily="18" charset="-127"/>
                    <a:ea typeface="YDIYGO350" panose="02030504000101010101" pitchFamily="18" charset="-127"/>
                  </a:rPr>
                  <a:t> 근거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B5384A1-26F0-4A4C-97EE-DCC7987571E2}"/>
                  </a:ext>
                </a:extLst>
              </p:cNvPr>
              <p:cNvSpPr/>
              <p:nvPr/>
            </p:nvSpPr>
            <p:spPr>
              <a:xfrm>
                <a:off x="7245279" y="2024021"/>
                <a:ext cx="2115637" cy="915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미백 효과 없음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인지도 부족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케릭터</a:t>
                </a: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디자인</a:t>
                </a:r>
                <a:endParaRPr kumimoji="1"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4E875FC-5F8C-49C3-8C40-169628A03CBC}"/>
                  </a:ext>
                </a:extLst>
              </p:cNvPr>
              <p:cNvSpPr/>
              <p:nvPr/>
            </p:nvSpPr>
            <p:spPr>
              <a:xfrm>
                <a:off x="7245277" y="3103308"/>
                <a:ext cx="2115635" cy="543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- 25,025</a:t>
                </a:r>
              </a:p>
            </p:txBody>
          </p:sp>
        </p:grp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12E90287-1BD9-4C0F-9DD1-6FCCBBB863D9}"/>
                </a:ext>
              </a:extLst>
            </p:cNvPr>
            <p:cNvSpPr/>
            <p:nvPr/>
          </p:nvSpPr>
          <p:spPr>
            <a:xfrm>
              <a:off x="545087" y="5126892"/>
              <a:ext cx="8815829" cy="1027123"/>
            </a:xfrm>
            <a:prstGeom prst="roundRect">
              <a:avLst>
                <a:gd name="adj" fmla="val 27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판매가 제안 </a:t>
              </a:r>
              <a:r>
                <a:rPr lang="en-US" altLang="ko-KR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:</a:t>
              </a:r>
              <a:r>
                <a:rPr lang="ko-KR" altLang="en-US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</a:t>
              </a:r>
              <a:r>
                <a:rPr lang="en-US" altLang="ko-KR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27,600</a:t>
              </a:r>
              <a:r>
                <a:rPr lang="ko-KR" altLang="en-US" sz="28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원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0C8397D-202B-4F51-923C-6DBDF216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70382" y="2636911"/>
              <a:ext cx="565237" cy="402955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DB1A793-1CE6-49BD-A811-691638CC7100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3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E416E3-D079-4B1D-94D8-AD4E570DE7D6}"/>
              </a:ext>
            </a:extLst>
          </p:cNvPr>
          <p:cNvSpPr txBox="1"/>
          <p:nvPr/>
        </p:nvSpPr>
        <p:spPr>
          <a:xfrm>
            <a:off x="435428" y="387161"/>
            <a:ext cx="616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정리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33A726-65C5-400E-9340-C3EC56841F4E}"/>
              </a:ext>
            </a:extLst>
          </p:cNvPr>
          <p:cNvSpPr/>
          <p:nvPr/>
        </p:nvSpPr>
        <p:spPr>
          <a:xfrm>
            <a:off x="2163175" y="1080129"/>
            <a:ext cx="7119992" cy="647272"/>
          </a:xfrm>
          <a:prstGeom prst="roundRect">
            <a:avLst>
              <a:gd name="adj" fmla="val 115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“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제작 단가 및 모든 상황을 고려해 책정한 가격과 놀랄 정도로 일치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”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F5F92A-7773-43F4-ADA6-604812FB7D1F}"/>
              </a:ext>
            </a:extLst>
          </p:cNvPr>
          <p:cNvSpPr/>
          <p:nvPr/>
        </p:nvSpPr>
        <p:spPr>
          <a:xfrm>
            <a:off x="2163176" y="1839074"/>
            <a:ext cx="7119991" cy="647272"/>
          </a:xfrm>
          <a:prstGeom prst="roundRect">
            <a:avLst>
              <a:gd name="adj" fmla="val 115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“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자신의 결정을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분석으로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재확인하여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확신의 근거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를 마련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”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71F084-E2CC-4954-9FC2-56EA962A914C}"/>
              </a:ext>
            </a:extLst>
          </p:cNvPr>
          <p:cNvSpPr/>
          <p:nvPr/>
        </p:nvSpPr>
        <p:spPr>
          <a:xfrm>
            <a:off x="437118" y="1080128"/>
            <a:ext cx="1643865" cy="2434977"/>
          </a:xfrm>
          <a:prstGeom prst="roundRect">
            <a:avLst>
              <a:gd name="adj" fmla="val 115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클라이언트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FAF03D-4B56-487C-9595-2BCB35900A89}"/>
              </a:ext>
            </a:extLst>
          </p:cNvPr>
          <p:cNvSpPr/>
          <p:nvPr/>
        </p:nvSpPr>
        <p:spPr>
          <a:xfrm>
            <a:off x="435428" y="3690193"/>
            <a:ext cx="1643865" cy="2638688"/>
          </a:xfrm>
          <a:prstGeom prst="roundRect">
            <a:avLst>
              <a:gd name="adj" fmla="val 1151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팀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DAT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990587-15FB-45E3-A589-76BDBF27A436}"/>
              </a:ext>
            </a:extLst>
          </p:cNvPr>
          <p:cNvSpPr/>
          <p:nvPr/>
        </p:nvSpPr>
        <p:spPr>
          <a:xfrm>
            <a:off x="2176250" y="2598019"/>
            <a:ext cx="7119991" cy="917086"/>
          </a:xfrm>
          <a:prstGeom prst="roundRect">
            <a:avLst>
              <a:gd name="adj" fmla="val 115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“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분석 결과를 정가 </a:t>
            </a: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프로모션 가격 </a:t>
            </a: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판매가 책정에</a:t>
            </a:r>
            <a:endParaRPr lang="en-US" altLang="ko-KR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앞으로 적극 반영할 예정</a:t>
            </a: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다른 부분을 의뢰하고 싶다 </a:t>
            </a: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”</a:t>
            </a:r>
            <a:endParaRPr lang="ko-KR" altLang="en-US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803946-09B9-4CB6-9CBC-6F4F53D593DD}"/>
              </a:ext>
            </a:extLst>
          </p:cNvPr>
          <p:cNvSpPr/>
          <p:nvPr/>
        </p:nvSpPr>
        <p:spPr>
          <a:xfrm>
            <a:off x="2176250" y="4488211"/>
            <a:ext cx="7119991" cy="807865"/>
          </a:xfrm>
          <a:prstGeom prst="roundRect">
            <a:avLst>
              <a:gd name="adj" fmla="val 1151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분석은 수집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정제가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70%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라는 것을 다시 확인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Garbage in garbage out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항상 염두 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4FF0A1-49F9-43F1-8D84-CC599411EBCD}"/>
              </a:ext>
            </a:extLst>
          </p:cNvPr>
          <p:cNvSpPr/>
          <p:nvPr/>
        </p:nvSpPr>
        <p:spPr>
          <a:xfrm>
            <a:off x="2176250" y="3690193"/>
            <a:ext cx="7119991" cy="622930"/>
          </a:xfrm>
          <a:prstGeom prst="roundRect">
            <a:avLst>
              <a:gd name="adj" fmla="val 1151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크롤링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후 데이터 분석이 현실을 </a:t>
            </a: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높은 정확도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로 반영한다는 점을 확인 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FD995A-5EFF-4D18-999C-372FA69EDEFE}"/>
              </a:ext>
            </a:extLst>
          </p:cNvPr>
          <p:cNvSpPr/>
          <p:nvPr/>
        </p:nvSpPr>
        <p:spPr>
          <a:xfrm>
            <a:off x="2163175" y="5471164"/>
            <a:ext cx="7119991" cy="807865"/>
          </a:xfrm>
          <a:prstGeom prst="roundRect">
            <a:avLst>
              <a:gd name="adj" fmla="val 1151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사회 현상에 의문을 갖고 데이터로 접근하는 </a:t>
            </a:r>
            <a:endParaRPr lang="en-US" altLang="ko-KR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시각을 가져야 한다는 것을 다시 한번 확인 하는 계기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2BDA9-7B9A-4679-8F9A-B7C72A5E92B3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19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20DEAB-0B1A-4BCE-AB58-DE23D77840FC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2">
              <a:lumMod val="7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4C41C-82E9-4930-92BE-00D29574F02B}"/>
              </a:ext>
            </a:extLst>
          </p:cNvPr>
          <p:cNvSpPr txBox="1"/>
          <p:nvPr/>
        </p:nvSpPr>
        <p:spPr>
          <a:xfrm>
            <a:off x="638753" y="1155849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5F09B8-3F00-4279-897A-019031D7C51C}"/>
              </a:ext>
            </a:extLst>
          </p:cNvPr>
          <p:cNvCxnSpPr/>
          <p:nvPr/>
        </p:nvCxnSpPr>
        <p:spPr>
          <a:xfrm>
            <a:off x="579528" y="1046603"/>
            <a:ext cx="223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1A5C8F-CF54-47E7-AE05-40B48AB21EA0}"/>
              </a:ext>
            </a:extLst>
          </p:cNvPr>
          <p:cNvCxnSpPr/>
          <p:nvPr/>
        </p:nvCxnSpPr>
        <p:spPr>
          <a:xfrm>
            <a:off x="577232" y="1927952"/>
            <a:ext cx="223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AC4996-36B9-4D8B-B8B4-491B38702C8A}"/>
              </a:ext>
            </a:extLst>
          </p:cNvPr>
          <p:cNvSpPr txBox="1"/>
          <p:nvPr/>
        </p:nvSpPr>
        <p:spPr>
          <a:xfrm>
            <a:off x="5108867" y="813078"/>
            <a:ext cx="3071675" cy="5470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1.1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팀 소개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1.2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배경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1.3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진행 과정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1.4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클라이언트 소개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1.5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목표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2.1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빅데이터 분석 소개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2.2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 조건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2.3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데이터베이스 수집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구축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2.4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시각화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포지셔닝 확인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2.5 Tool,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머신러닝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기법 소개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2.6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머신러닝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분석 결과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2.7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 분야 모델 적용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 EVE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3.1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가격 산출 결론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3.2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정리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484CA2-F51B-480E-920B-C58E21C06B0C}"/>
              </a:ext>
            </a:extLst>
          </p:cNvPr>
          <p:cNvSpPr/>
          <p:nvPr/>
        </p:nvSpPr>
        <p:spPr>
          <a:xfrm>
            <a:off x="5108867" y="374780"/>
            <a:ext cx="1939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소개 및 배경 </a:t>
            </a:r>
            <a:endParaRPr lang="ko-KR" altLang="en-US" sz="2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F46B5B-2FAC-4024-A51C-09A33E27BA03}"/>
              </a:ext>
            </a:extLst>
          </p:cNvPr>
          <p:cNvSpPr/>
          <p:nvPr/>
        </p:nvSpPr>
        <p:spPr>
          <a:xfrm>
            <a:off x="5108867" y="2416992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실무 진행 </a:t>
            </a:r>
            <a:endParaRPr lang="ko-KR" altLang="en-US" sz="2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0414FF-EC5D-4BC0-854A-6B335E9D9A9F}"/>
              </a:ext>
            </a:extLst>
          </p:cNvPr>
          <p:cNvSpPr/>
          <p:nvPr/>
        </p:nvSpPr>
        <p:spPr>
          <a:xfrm>
            <a:off x="5108867" y="5072550"/>
            <a:ext cx="1976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결론 및 정리 </a:t>
            </a:r>
            <a:endParaRPr lang="ko-KR" altLang="en-US" sz="2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15D5-D1BE-4C2E-B72C-A91296A30E54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06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C3D028-6C88-40B8-B4A7-7262E118F2FD}"/>
              </a:ext>
            </a:extLst>
          </p:cNvPr>
          <p:cNvSpPr/>
          <p:nvPr/>
        </p:nvSpPr>
        <p:spPr>
          <a:xfrm>
            <a:off x="2476500" y="1489121"/>
            <a:ext cx="4953000" cy="2039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감사합니다 </a:t>
            </a:r>
            <a:r>
              <a:rPr lang="en-US" altLang="ko-KR" sz="4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Thank You !</a:t>
            </a:r>
            <a:endParaRPr lang="ko-KR" altLang="en-US" sz="4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8018BF-BF8E-4124-AD43-96FCE6627632}"/>
              </a:ext>
            </a:extLst>
          </p:cNvPr>
          <p:cNvSpPr/>
          <p:nvPr/>
        </p:nvSpPr>
        <p:spPr>
          <a:xfrm>
            <a:off x="6606284" y="4888051"/>
            <a:ext cx="415076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 웅 기 제작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  <a:hlinkClick r:id="rId2"/>
              </a:rPr>
              <a:t>stay0831@gmail.com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010.4917.4142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9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AB390-DEAD-4F08-9D3D-5ED1D71AB745}"/>
              </a:ext>
            </a:extLst>
          </p:cNvPr>
          <p:cNvSpPr txBox="1"/>
          <p:nvPr/>
        </p:nvSpPr>
        <p:spPr>
          <a:xfrm>
            <a:off x="0" y="2715378"/>
            <a:ext cx="990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부 록</a:t>
            </a:r>
          </a:p>
        </p:txBody>
      </p:sp>
    </p:spTree>
    <p:extLst>
      <p:ext uri="{BB962C8B-B14F-4D97-AF65-F5344CB8AC3E}">
        <p14:creationId xmlns:p14="http://schemas.microsoft.com/office/powerpoint/2010/main" val="284116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0B77B3-4931-44A7-8ACF-35163C7E84F4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작업 중 스크린 샷 첨부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57C69-ED07-4A57-B4D6-C4C1518B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986318"/>
            <a:ext cx="7200000" cy="56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EFEB95-6E66-488F-8D3E-DDE7C355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885816"/>
            <a:ext cx="7200000" cy="5658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6D8B4-73F8-4610-AFA4-442CC3CD3C73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작업 중 스크린 샷 첨부</a:t>
            </a:r>
          </a:p>
        </p:txBody>
      </p:sp>
    </p:spTree>
    <p:extLst>
      <p:ext uri="{BB962C8B-B14F-4D97-AF65-F5344CB8AC3E}">
        <p14:creationId xmlns:p14="http://schemas.microsoft.com/office/powerpoint/2010/main" val="356954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A2820D-79B2-46B5-BA7D-3BD2F9A1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06" y="1312301"/>
            <a:ext cx="5639587" cy="4706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F5757-9CE2-4418-AB67-28675930FA76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화장품 관련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대가 주로 쓰는 단어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64580-D13D-4AF5-B1D0-BD43CEE97126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04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A3070-5DFB-42A7-8AC6-448B354FE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89" y="1613537"/>
            <a:ext cx="7346022" cy="3630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EB286-CBA5-4797-94A1-533F3385B01F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화장품 관련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대가 주로 쓰는 단어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2174C-CE0C-4457-9E5B-CBF04481711A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05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E0DEDD-8A44-4867-9ACE-A249B5E460F5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화장품 관련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대가 주로 쓰는 단어 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2525E-669F-43D5-B310-6946412DD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06" y="1425317"/>
            <a:ext cx="5639587" cy="4706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A2F31-A073-4E9D-899F-392ECAEFF7F4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0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9DFA79-5040-46DA-85B5-DF2E2AEF22AE}"/>
              </a:ext>
            </a:extLst>
          </p:cNvPr>
          <p:cNvSpPr txBox="1"/>
          <p:nvPr/>
        </p:nvSpPr>
        <p:spPr>
          <a:xfrm>
            <a:off x="0" y="362596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화장품 관련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대가 주로 쓰는 단어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4726AE-FE88-424B-B59D-DEDA468AB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69" y="1803970"/>
            <a:ext cx="6575461" cy="3250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1689C-95C8-4886-A48D-BC6E1FEF3C11}"/>
              </a:ext>
            </a:extLst>
          </p:cNvPr>
          <p:cNvSpPr txBox="1"/>
          <p:nvPr/>
        </p:nvSpPr>
        <p:spPr>
          <a:xfrm>
            <a:off x="9503594" y="649326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4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49A77E-8ABB-9D4F-B45B-06F0A9F9193B}"/>
              </a:ext>
            </a:extLst>
          </p:cNvPr>
          <p:cNvSpPr/>
          <p:nvPr/>
        </p:nvSpPr>
        <p:spPr>
          <a:xfrm>
            <a:off x="5860335" y="3755393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YoonGothic Bold" panose="02020603020101020101" pitchFamily="18" charset="-127"/>
              </a:rPr>
              <a:t>B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CEF29-8212-594D-9C85-03EBA93DB651}"/>
              </a:ext>
            </a:extLst>
          </p:cNvPr>
          <p:cNvSpPr/>
          <p:nvPr/>
        </p:nvSpPr>
        <p:spPr>
          <a:xfrm>
            <a:off x="1422344" y="375539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YoonGothic Bold" panose="02020603020101020101" pitchFamily="18" charset="-127"/>
              </a:rPr>
              <a:t>이 웅 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  <a:cs typeface="YoonGothic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4F391C-1A22-564A-BB77-B62888208431}"/>
              </a:ext>
            </a:extLst>
          </p:cNvPr>
          <p:cNvSpPr/>
          <p:nvPr/>
        </p:nvSpPr>
        <p:spPr>
          <a:xfrm>
            <a:off x="3851896" y="3755393"/>
            <a:ext cx="409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YoonGothic Bold" panose="02020603020101020101" pitchFamily="18" charset="-127"/>
              </a:rPr>
              <a:t>A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D63721-9DC4-CE48-A260-65D16CE213BA}"/>
              </a:ext>
            </a:extLst>
          </p:cNvPr>
          <p:cNvSpPr/>
          <p:nvPr/>
        </p:nvSpPr>
        <p:spPr>
          <a:xfrm>
            <a:off x="7463675" y="3755393"/>
            <a:ext cx="1225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YoonGothic Bold" panose="02020603020101020101" pitchFamily="18" charset="-127"/>
              </a:rPr>
              <a:t>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435613-E667-CB47-A6FD-F89318EF105A}"/>
              </a:ext>
            </a:extLst>
          </p:cNvPr>
          <p:cNvSpPr/>
          <p:nvPr/>
        </p:nvSpPr>
        <p:spPr>
          <a:xfrm>
            <a:off x="5723277" y="4436353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35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06A4AA9-F5CD-E34A-A2EE-2F9CDA698C4F}"/>
              </a:ext>
            </a:extLst>
          </p:cNvPr>
          <p:cNvCxnSpPr/>
          <p:nvPr/>
        </p:nvCxnSpPr>
        <p:spPr>
          <a:xfrm>
            <a:off x="308988" y="4318656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B999A08-0937-814F-A301-2DB7F6398125}"/>
              </a:ext>
            </a:extLst>
          </p:cNvPr>
          <p:cNvCxnSpPr/>
          <p:nvPr/>
        </p:nvCxnSpPr>
        <p:spPr>
          <a:xfrm>
            <a:off x="308988" y="4856980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2EF2E-F06B-4C4A-B134-432CF9CB47B6}"/>
              </a:ext>
            </a:extLst>
          </p:cNvPr>
          <p:cNvSpPr/>
          <p:nvPr/>
        </p:nvSpPr>
        <p:spPr>
          <a:xfrm>
            <a:off x="1711685" y="4436353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32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E6C0B5-6B49-AE42-A9E8-5AB7A36EC477}"/>
              </a:ext>
            </a:extLst>
          </p:cNvPr>
          <p:cNvSpPr/>
          <p:nvPr/>
        </p:nvSpPr>
        <p:spPr>
          <a:xfrm>
            <a:off x="3720448" y="4436353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34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E62B1EE-48B8-2641-AEB0-0ED6393F47C5}"/>
              </a:ext>
            </a:extLst>
          </p:cNvPr>
          <p:cNvSpPr/>
          <p:nvPr/>
        </p:nvSpPr>
        <p:spPr>
          <a:xfrm>
            <a:off x="7740192" y="4436353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29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4200C5-CD62-CD4E-8457-795DAF3D7511}"/>
              </a:ext>
            </a:extLst>
          </p:cNvPr>
          <p:cNvSpPr/>
          <p:nvPr/>
        </p:nvSpPr>
        <p:spPr>
          <a:xfrm>
            <a:off x="5335387" y="4997723"/>
            <a:ext cx="1447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분자생명과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기계공학과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18752-8088-5F48-A884-A88AB8590A8B}"/>
              </a:ext>
            </a:extLst>
          </p:cNvPr>
          <p:cNvSpPr/>
          <p:nvPr/>
        </p:nvSpPr>
        <p:spPr>
          <a:xfrm>
            <a:off x="1026628" y="4997723"/>
            <a:ext cx="1951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국제통상학과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컴퓨터정보통신학과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AADCB-61D2-AE42-83BA-CED4838B7927}"/>
              </a:ext>
            </a:extLst>
          </p:cNvPr>
          <p:cNvSpPr/>
          <p:nvPr/>
        </p:nvSpPr>
        <p:spPr>
          <a:xfrm>
            <a:off x="3287357" y="5120833"/>
            <a:ext cx="1447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경제통상학과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CC847B-B7A2-714C-85FF-045AB29124E5}"/>
              </a:ext>
            </a:extLst>
          </p:cNvPr>
          <p:cNvSpPr/>
          <p:nvPr/>
        </p:nvSpPr>
        <p:spPr>
          <a:xfrm>
            <a:off x="7198644" y="5120833"/>
            <a:ext cx="1705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분자생명공학부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CFE1E07-76AC-F246-868B-F94D4E8CB5B2}"/>
              </a:ext>
            </a:extLst>
          </p:cNvPr>
          <p:cNvCxnSpPr/>
          <p:nvPr/>
        </p:nvCxnSpPr>
        <p:spPr>
          <a:xfrm>
            <a:off x="308988" y="5682824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EA6DAD66-9CE2-E348-A768-94494CD40F49}"/>
              </a:ext>
            </a:extLst>
          </p:cNvPr>
          <p:cNvCxnSpPr/>
          <p:nvPr/>
        </p:nvCxnSpPr>
        <p:spPr>
          <a:xfrm>
            <a:off x="308988" y="6481994"/>
            <a:ext cx="9392573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29DC27-E097-8F4D-BC51-132842763BDD}"/>
              </a:ext>
            </a:extLst>
          </p:cNvPr>
          <p:cNvSpPr/>
          <p:nvPr/>
        </p:nvSpPr>
        <p:spPr>
          <a:xfrm>
            <a:off x="5284721" y="5798271"/>
            <a:ext cx="154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기획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프레젠테이션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01EC63-E32E-4F4B-B403-8D5BD29E1832}"/>
              </a:ext>
            </a:extLst>
          </p:cNvPr>
          <p:cNvSpPr/>
          <p:nvPr/>
        </p:nvSpPr>
        <p:spPr>
          <a:xfrm>
            <a:off x="950695" y="5798271"/>
            <a:ext cx="2193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팀 리더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글 작성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PPT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제작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A781217-D182-1940-B6DC-AFC512F0B674}"/>
              </a:ext>
            </a:extLst>
          </p:cNvPr>
          <p:cNvSpPr/>
          <p:nvPr/>
        </p:nvSpPr>
        <p:spPr>
          <a:xfrm>
            <a:off x="3343223" y="5798271"/>
            <a:ext cx="1426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데이터 수집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69415D-127C-1C4C-9FAF-4EB6C31C470D}"/>
              </a:ext>
            </a:extLst>
          </p:cNvPr>
          <p:cNvSpPr/>
          <p:nvPr/>
        </p:nvSpPr>
        <p:spPr>
          <a:xfrm>
            <a:off x="7388340" y="5798271"/>
            <a:ext cx="14264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데이터 수집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분석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43149-6580-49B5-915D-29A66E724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74" y="1728910"/>
            <a:ext cx="1411200" cy="1881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A56DF8-06C8-477C-A06B-2208A64D7A64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팀 소개</a:t>
            </a:r>
          </a:p>
        </p:txBody>
      </p:sp>
      <p:pic>
        <p:nvPicPr>
          <p:cNvPr id="33" name="그래픽 32" descr="사용자">
            <a:extLst>
              <a:ext uri="{FF2B5EF4-FFF2-40B4-BE49-F238E27FC236}">
                <a16:creationId xmlns:a16="http://schemas.microsoft.com/office/drawing/2014/main" id="{38E0AA79-0EF0-4C5E-BA12-4A0D89B93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438" y="1672017"/>
            <a:ext cx="2052607" cy="2260729"/>
          </a:xfrm>
          <a:prstGeom prst="rect">
            <a:avLst/>
          </a:prstGeom>
        </p:spPr>
      </p:pic>
      <p:pic>
        <p:nvPicPr>
          <p:cNvPr id="39" name="그래픽 38" descr="사용자">
            <a:extLst>
              <a:ext uri="{FF2B5EF4-FFF2-40B4-BE49-F238E27FC236}">
                <a16:creationId xmlns:a16="http://schemas.microsoft.com/office/drawing/2014/main" id="{51014713-1772-460D-BA6F-2C5D3086A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1626" y="1672017"/>
            <a:ext cx="2052607" cy="2260729"/>
          </a:xfrm>
          <a:prstGeom prst="rect">
            <a:avLst/>
          </a:prstGeom>
        </p:spPr>
      </p:pic>
      <p:pic>
        <p:nvPicPr>
          <p:cNvPr id="43" name="그래픽 42" descr="사용자">
            <a:extLst>
              <a:ext uri="{FF2B5EF4-FFF2-40B4-BE49-F238E27FC236}">
                <a16:creationId xmlns:a16="http://schemas.microsoft.com/office/drawing/2014/main" id="{1666DB7A-D05D-48F1-BBBB-4746933D9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4229" y="1658342"/>
            <a:ext cx="2052607" cy="22607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3FB42C-7541-4566-A77B-3F2EF41D37F1}"/>
              </a:ext>
            </a:extLst>
          </p:cNvPr>
          <p:cNvSpPr txBox="1"/>
          <p:nvPr/>
        </p:nvSpPr>
        <p:spPr>
          <a:xfrm>
            <a:off x="1" y="933391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명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DAT(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닷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)_ </a:t>
            </a:r>
            <a:r>
              <a:rPr lang="en-US" altLang="ko-KR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 </a:t>
            </a:r>
            <a:r>
              <a:rPr lang="en-US" altLang="ko-KR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ll </a:t>
            </a:r>
            <a:r>
              <a:rPr lang="en-US" altLang="ko-KR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hings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3522A3-BCF9-4FFA-BA8C-88577AFA73DE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5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C43300-9972-48FB-99D0-F344A3F86643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배경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5F060-9D14-4FEE-B79A-E7D260E0284B}"/>
              </a:ext>
            </a:extLst>
          </p:cNvPr>
          <p:cNvSpPr txBox="1"/>
          <p:nvPr/>
        </p:nvSpPr>
        <p:spPr>
          <a:xfrm>
            <a:off x="1" y="1002177"/>
            <a:ext cx="990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포트폴리오는 기업과의 협업 프로젝트여야 한다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A8864E-07DE-4DEC-842F-9F084828213E}"/>
              </a:ext>
            </a:extLst>
          </p:cNvPr>
          <p:cNvGrpSpPr/>
          <p:nvPr/>
        </p:nvGrpSpPr>
        <p:grpSpPr>
          <a:xfrm>
            <a:off x="890362" y="2017486"/>
            <a:ext cx="3672114" cy="4165600"/>
            <a:chOff x="595086" y="2017486"/>
            <a:chExt cx="3672114" cy="4165600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546EC9A-32D0-4185-907A-959FFFBE8962}"/>
                </a:ext>
              </a:extLst>
            </p:cNvPr>
            <p:cNvSpPr/>
            <p:nvPr/>
          </p:nvSpPr>
          <p:spPr>
            <a:xfrm>
              <a:off x="595086" y="2017486"/>
              <a:ext cx="3672114" cy="4165600"/>
            </a:xfrm>
            <a:prstGeom prst="round2SameRect">
              <a:avLst>
                <a:gd name="adj1" fmla="val 66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2D8678F-6EC4-4433-94BE-E56EA0922602}"/>
                </a:ext>
              </a:extLst>
            </p:cNvPr>
            <p:cNvSpPr/>
            <p:nvPr/>
          </p:nvSpPr>
          <p:spPr>
            <a:xfrm>
              <a:off x="595086" y="2017486"/>
              <a:ext cx="3672114" cy="725714"/>
            </a:xfrm>
            <a:prstGeom prst="round2SameRect">
              <a:avLst>
                <a:gd name="adj1" fmla="val 6623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나의 질문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0A0DF72-3A47-41D0-97D3-37AFF8DB5E96}"/>
                </a:ext>
              </a:extLst>
            </p:cNvPr>
            <p:cNvSpPr/>
            <p:nvPr/>
          </p:nvSpPr>
          <p:spPr>
            <a:xfrm>
              <a:off x="798286" y="3458029"/>
              <a:ext cx="3280228" cy="1219200"/>
            </a:xfrm>
            <a:prstGeom prst="roundRect">
              <a:avLst>
                <a:gd name="adj" fmla="val 142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경영 전략 수립</a:t>
              </a:r>
              <a:r>
                <a:rPr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의사결정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과정에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빅데이터 분석이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언제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 •</a:t>
              </a:r>
              <a:r>
                <a:rPr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어떻게</a:t>
              </a:r>
              <a:r>
                <a:rPr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• </a:t>
              </a: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왜</a:t>
              </a:r>
              <a:r>
                <a:rPr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• </a:t>
              </a:r>
              <a:r>
                <a:rPr lang="ko-KR" altLang="en-US" sz="14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얼마나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활용되는가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?</a:t>
              </a:r>
              <a:endPara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F11E999-C83B-4E73-88D6-5804BC875644}"/>
                </a:ext>
              </a:extLst>
            </p:cNvPr>
            <p:cNvSpPr/>
            <p:nvPr/>
          </p:nvSpPr>
          <p:spPr>
            <a:xfrm>
              <a:off x="798286" y="4865915"/>
              <a:ext cx="3280228" cy="1219200"/>
            </a:xfrm>
            <a:prstGeom prst="roundRect">
              <a:avLst>
                <a:gd name="adj" fmla="val 142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기업은 어떤 문제에 당면해 있으며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분석가는 어떤 혜안을 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제시할 수 있는가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3623D4-1C9D-4F4C-9838-F12360C653B4}"/>
                </a:ext>
              </a:extLst>
            </p:cNvPr>
            <p:cNvSpPr/>
            <p:nvPr/>
          </p:nvSpPr>
          <p:spPr>
            <a:xfrm>
              <a:off x="595086" y="2915948"/>
              <a:ext cx="36721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내가 실제 갖춰야 할 역량은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?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2A27435-D634-4AC0-AD99-8CCA8B11D3DA}"/>
              </a:ext>
            </a:extLst>
          </p:cNvPr>
          <p:cNvSpPr/>
          <p:nvPr/>
        </p:nvSpPr>
        <p:spPr>
          <a:xfrm>
            <a:off x="5343525" y="2017486"/>
            <a:ext cx="3672114" cy="4165600"/>
          </a:xfrm>
          <a:prstGeom prst="round2SameRect">
            <a:avLst>
              <a:gd name="adj1" fmla="val 662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26FB0A36-321E-4344-9A8E-275A1E1C902C}"/>
              </a:ext>
            </a:extLst>
          </p:cNvPr>
          <p:cNvSpPr/>
          <p:nvPr/>
        </p:nvSpPr>
        <p:spPr>
          <a:xfrm>
            <a:off x="5343525" y="2017486"/>
            <a:ext cx="3672114" cy="725714"/>
          </a:xfrm>
          <a:prstGeom prst="round2SameRect">
            <a:avLst>
              <a:gd name="adj1" fmla="val 6623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질문에 대한 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7291F0-6B56-481D-979F-85FFC7BF4CB6}"/>
              </a:ext>
            </a:extLst>
          </p:cNvPr>
          <p:cNvSpPr/>
          <p:nvPr/>
        </p:nvSpPr>
        <p:spPr>
          <a:xfrm>
            <a:off x="5343526" y="2915948"/>
            <a:ext cx="3672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답은 기업 내부에 있다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CDFB58-3F95-4D1A-870E-08D8844F8194}"/>
              </a:ext>
            </a:extLst>
          </p:cNvPr>
          <p:cNvSpPr/>
          <p:nvPr/>
        </p:nvSpPr>
        <p:spPr>
          <a:xfrm>
            <a:off x="5539468" y="3458029"/>
            <a:ext cx="3280228" cy="1219200"/>
          </a:xfrm>
          <a:prstGeom prst="roundRect">
            <a:avLst>
              <a:gd name="adj" fmla="val 1428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분석의 필요성은 통감하나</a:t>
            </a:r>
            <a:endParaRPr lang="en-US" altLang="ko-KR" sz="14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부서 개설과 인력 고용이 현실적으로</a:t>
            </a:r>
            <a:endParaRPr lang="en-US" altLang="ko-KR" sz="14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불가능한 소기업</a:t>
            </a:r>
            <a:r>
              <a:rPr kumimoji="1" lang="en-US" altLang="ko-KR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 • </a:t>
            </a:r>
            <a:r>
              <a:rPr kumimoji="1"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YoonGothic Medium" panose="02020603020101020101" pitchFamily="18" charset="-127"/>
              </a:rPr>
              <a:t>자영업 대표에게 </a:t>
            </a:r>
            <a:endParaRPr kumimoji="1" lang="en-US" altLang="ko-KR" sz="14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YoonGothic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kumimoji="1"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산학 협력</a:t>
            </a:r>
            <a:r>
              <a:rPr kumimoji="1" lang="en-US" altLang="ko-KR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]</a:t>
            </a:r>
            <a:r>
              <a:rPr kumimoji="1" lang="ko-KR" altLang="en-US" sz="14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의 형태를 빌려 협업을 제안</a:t>
            </a:r>
            <a:endParaRPr lang="en-US" altLang="ko-KR" sz="14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CD5ED0A-C610-4825-A5E6-586A975ABD4F}"/>
              </a:ext>
            </a:extLst>
          </p:cNvPr>
          <p:cNvSpPr/>
          <p:nvPr/>
        </p:nvSpPr>
        <p:spPr>
          <a:xfrm>
            <a:off x="5539468" y="4865915"/>
            <a:ext cx="3280228" cy="1219200"/>
          </a:xfrm>
          <a:prstGeom prst="roundRect">
            <a:avLst>
              <a:gd name="adj" fmla="val 1428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z="1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A5D1C5-31F9-4FAC-ACFF-701B2CF79C82}"/>
              </a:ext>
            </a:extLst>
          </p:cNvPr>
          <p:cNvSpPr/>
          <p:nvPr/>
        </p:nvSpPr>
        <p:spPr>
          <a:xfrm>
            <a:off x="5643790" y="5157317"/>
            <a:ext cx="825727" cy="634999"/>
          </a:xfrm>
          <a:prstGeom prst="roundRect">
            <a:avLst>
              <a:gd name="adj" fmla="val 1428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42832C-78C6-41C3-8377-04266D568F89}"/>
              </a:ext>
            </a:extLst>
          </p:cNvPr>
          <p:cNvSpPr/>
          <p:nvPr/>
        </p:nvSpPr>
        <p:spPr>
          <a:xfrm>
            <a:off x="7875020" y="5152781"/>
            <a:ext cx="825727" cy="634999"/>
          </a:xfrm>
          <a:prstGeom prst="roundRect">
            <a:avLst>
              <a:gd name="adj" fmla="val 1428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기업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E71928C-3CEF-43AA-AA55-4F489AB271EF}"/>
              </a:ext>
            </a:extLst>
          </p:cNvPr>
          <p:cNvSpPr/>
          <p:nvPr/>
        </p:nvSpPr>
        <p:spPr>
          <a:xfrm>
            <a:off x="6574802" y="5199045"/>
            <a:ext cx="1209560" cy="215900"/>
          </a:xfrm>
          <a:prstGeom prst="rightArrow">
            <a:avLst>
              <a:gd name="adj1" fmla="val 28436"/>
              <a:gd name="adj2" fmla="val 7372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A80E98-56AF-4A46-B367-6133B0883BCF}"/>
              </a:ext>
            </a:extLst>
          </p:cNvPr>
          <p:cNvSpPr/>
          <p:nvPr/>
        </p:nvSpPr>
        <p:spPr>
          <a:xfrm rot="10800000">
            <a:off x="6567488" y="5504262"/>
            <a:ext cx="1209560" cy="215900"/>
          </a:xfrm>
          <a:prstGeom prst="rightArrow">
            <a:avLst>
              <a:gd name="adj1" fmla="val 28436"/>
              <a:gd name="adj2" fmla="val 7372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5DCE75-2F78-4CEA-97E0-6B32645AF6D1}"/>
              </a:ext>
            </a:extLst>
          </p:cNvPr>
          <p:cNvSpPr/>
          <p:nvPr/>
        </p:nvSpPr>
        <p:spPr>
          <a:xfrm>
            <a:off x="6652544" y="4901718"/>
            <a:ext cx="1021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수집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37EB1-241A-4229-88ED-26B36FF48D8B}"/>
              </a:ext>
            </a:extLst>
          </p:cNvPr>
          <p:cNvSpPr/>
          <p:nvPr/>
        </p:nvSpPr>
        <p:spPr>
          <a:xfrm>
            <a:off x="6561520" y="5765036"/>
            <a:ext cx="12682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경영 참여 기회 제공</a:t>
            </a:r>
            <a:endParaRPr lang="ko-KR" altLang="en-US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2DF39-2ACF-46E6-8CB2-E6B6996ABE49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08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EA6B9-386B-4252-A669-AAE4D2067591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진행 과정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A3A775-46BF-41F0-80A3-FCFF1307667B}"/>
              </a:ext>
            </a:extLst>
          </p:cNvPr>
          <p:cNvCxnSpPr/>
          <p:nvPr/>
        </p:nvCxnSpPr>
        <p:spPr>
          <a:xfrm>
            <a:off x="1209675" y="3805043"/>
            <a:ext cx="0" cy="95745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0473BB-CEE8-4112-81BE-CF0C1C048733}"/>
              </a:ext>
            </a:extLst>
          </p:cNvPr>
          <p:cNvSpPr/>
          <p:nvPr/>
        </p:nvSpPr>
        <p:spPr>
          <a:xfrm>
            <a:off x="1104900" y="4772025"/>
            <a:ext cx="20955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C082AC-884C-4851-B492-70348F850E23}"/>
              </a:ext>
            </a:extLst>
          </p:cNvPr>
          <p:cNvSpPr txBox="1"/>
          <p:nvPr/>
        </p:nvSpPr>
        <p:spPr>
          <a:xfrm>
            <a:off x="1310154" y="4695825"/>
            <a:ext cx="2860078" cy="1261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기업에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산학 협력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]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형태로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기업엔 분석 결과를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우리에겐 실제 기업과의 협업을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교환하자는 제안서 제출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FF70B3D-AE19-4511-8286-2650D38A7B71}"/>
              </a:ext>
            </a:extLst>
          </p:cNvPr>
          <p:cNvCxnSpPr/>
          <p:nvPr/>
        </p:nvCxnSpPr>
        <p:spPr>
          <a:xfrm>
            <a:off x="4876800" y="3764464"/>
            <a:ext cx="0" cy="95745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2C2FEAB-8DE6-4D5C-812B-0505B41FFD48}"/>
              </a:ext>
            </a:extLst>
          </p:cNvPr>
          <p:cNvSpPr/>
          <p:nvPr/>
        </p:nvSpPr>
        <p:spPr>
          <a:xfrm>
            <a:off x="4772025" y="4731446"/>
            <a:ext cx="20955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1518AB0A-D8E6-43DA-8BEC-F0DE7254DA3A}"/>
              </a:ext>
            </a:extLst>
          </p:cNvPr>
          <p:cNvSpPr/>
          <p:nvPr/>
        </p:nvSpPr>
        <p:spPr>
          <a:xfrm>
            <a:off x="7560694" y="2624332"/>
            <a:ext cx="1876690" cy="1180711"/>
          </a:xfrm>
          <a:prstGeom prst="chevron">
            <a:avLst>
              <a:gd name="adj" fmla="val 3365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E6AB231B-DAF1-417F-B566-FD7126272D76}"/>
              </a:ext>
            </a:extLst>
          </p:cNvPr>
          <p:cNvSpPr/>
          <p:nvPr/>
        </p:nvSpPr>
        <p:spPr>
          <a:xfrm>
            <a:off x="468616" y="2624332"/>
            <a:ext cx="1876690" cy="1180711"/>
          </a:xfrm>
          <a:prstGeom prst="chevron">
            <a:avLst>
              <a:gd name="adj" fmla="val 336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B48D5D3C-C957-4A5C-8F27-A189179FC80F}"/>
              </a:ext>
            </a:extLst>
          </p:cNvPr>
          <p:cNvSpPr/>
          <p:nvPr/>
        </p:nvSpPr>
        <p:spPr>
          <a:xfrm>
            <a:off x="2241636" y="2624332"/>
            <a:ext cx="1876690" cy="1180711"/>
          </a:xfrm>
          <a:prstGeom prst="chevron">
            <a:avLst>
              <a:gd name="adj" fmla="val 3365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B418A55E-A8D9-4142-98AA-E367A7C4572A}"/>
              </a:ext>
            </a:extLst>
          </p:cNvPr>
          <p:cNvSpPr/>
          <p:nvPr/>
        </p:nvSpPr>
        <p:spPr>
          <a:xfrm>
            <a:off x="4014656" y="2624332"/>
            <a:ext cx="1876690" cy="1180711"/>
          </a:xfrm>
          <a:prstGeom prst="chevron">
            <a:avLst>
              <a:gd name="adj" fmla="val 3365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730F1451-7AF1-4A6D-942E-EB26D671A486}"/>
              </a:ext>
            </a:extLst>
          </p:cNvPr>
          <p:cNvSpPr/>
          <p:nvPr/>
        </p:nvSpPr>
        <p:spPr>
          <a:xfrm>
            <a:off x="5787676" y="2624332"/>
            <a:ext cx="1876690" cy="1180711"/>
          </a:xfrm>
          <a:prstGeom prst="chevron">
            <a:avLst>
              <a:gd name="adj" fmla="val 336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624DC4-799B-4C58-A8A1-3821F7E8FFC7}"/>
              </a:ext>
            </a:extLst>
          </p:cNvPr>
          <p:cNvSpPr/>
          <p:nvPr/>
        </p:nvSpPr>
        <p:spPr>
          <a:xfrm>
            <a:off x="941616" y="3014632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협업 제안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90D08C-1EC8-4E12-99CF-C3CC02455E4B}"/>
              </a:ext>
            </a:extLst>
          </p:cNvPr>
          <p:cNvSpPr/>
          <p:nvPr/>
        </p:nvSpPr>
        <p:spPr>
          <a:xfrm>
            <a:off x="2668826" y="302889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과제 인식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42C479-314B-437A-8D64-C0AD3B934E07}"/>
              </a:ext>
            </a:extLst>
          </p:cNvPr>
          <p:cNvSpPr/>
          <p:nvPr/>
        </p:nvSpPr>
        <p:spPr>
          <a:xfrm>
            <a:off x="4384783" y="3028890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수집 </a:t>
            </a:r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/ </a:t>
            </a: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38F5EB-F58E-40FE-95F4-04782471FD0B}"/>
              </a:ext>
            </a:extLst>
          </p:cNvPr>
          <p:cNvSpPr/>
          <p:nvPr/>
        </p:nvSpPr>
        <p:spPr>
          <a:xfrm>
            <a:off x="6203111" y="3014632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결과 제시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DD9CE2-8505-48D9-93D4-537ECC778FE2}"/>
              </a:ext>
            </a:extLst>
          </p:cNvPr>
          <p:cNvSpPr/>
          <p:nvPr/>
        </p:nvSpPr>
        <p:spPr>
          <a:xfrm>
            <a:off x="8105079" y="3028890"/>
            <a:ext cx="891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피드백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02EF38E-C606-41C5-9B03-F875BC3E0453}"/>
              </a:ext>
            </a:extLst>
          </p:cNvPr>
          <p:cNvCxnSpPr/>
          <p:nvPr/>
        </p:nvCxnSpPr>
        <p:spPr>
          <a:xfrm>
            <a:off x="3105150" y="1678489"/>
            <a:ext cx="0" cy="95745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B828347-7AE4-473B-8D27-C5CEB3788E16}"/>
              </a:ext>
            </a:extLst>
          </p:cNvPr>
          <p:cNvCxnSpPr/>
          <p:nvPr/>
        </p:nvCxnSpPr>
        <p:spPr>
          <a:xfrm>
            <a:off x="6610350" y="1678489"/>
            <a:ext cx="0" cy="95745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4BEE18-4959-42BE-BBE7-A13CE17A49E5}"/>
              </a:ext>
            </a:extLst>
          </p:cNvPr>
          <p:cNvSpPr txBox="1"/>
          <p:nvPr/>
        </p:nvSpPr>
        <p:spPr>
          <a:xfrm>
            <a:off x="3201380" y="1329205"/>
            <a:ext cx="2103461" cy="67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기업의 당면 문제 인식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해결 방안 모색 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1513361-53A8-4BA8-B1E6-5074CCF303CF}"/>
              </a:ext>
            </a:extLst>
          </p:cNvPr>
          <p:cNvSpPr/>
          <p:nvPr/>
        </p:nvSpPr>
        <p:spPr>
          <a:xfrm>
            <a:off x="3008921" y="1449889"/>
            <a:ext cx="20955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E37B60-7626-47E0-95D7-4D417B5A9A72}"/>
              </a:ext>
            </a:extLst>
          </p:cNvPr>
          <p:cNvSpPr/>
          <p:nvPr/>
        </p:nvSpPr>
        <p:spPr>
          <a:xfrm>
            <a:off x="6516471" y="1449888"/>
            <a:ext cx="20955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D22DEF-80ED-4438-AC68-16A25572D1CE}"/>
              </a:ext>
            </a:extLst>
          </p:cNvPr>
          <p:cNvSpPr txBox="1"/>
          <p:nvPr/>
        </p:nvSpPr>
        <p:spPr>
          <a:xfrm>
            <a:off x="661265" y="2624331"/>
            <a:ext cx="772969" cy="37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Step 1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B24BC6-316B-47BE-A79F-AC4FD5F1DFB3}"/>
              </a:ext>
            </a:extLst>
          </p:cNvPr>
          <p:cNvSpPr txBox="1"/>
          <p:nvPr/>
        </p:nvSpPr>
        <p:spPr>
          <a:xfrm>
            <a:off x="2458845" y="2634620"/>
            <a:ext cx="772969" cy="37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Step 2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14F1A7-58A0-4D63-BC4B-4021F8B03DB2}"/>
              </a:ext>
            </a:extLst>
          </p:cNvPr>
          <p:cNvSpPr txBox="1"/>
          <p:nvPr/>
        </p:nvSpPr>
        <p:spPr>
          <a:xfrm>
            <a:off x="4155180" y="2634620"/>
            <a:ext cx="772969" cy="37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Step 3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120244-6674-47E2-9DD2-26182C929C7A}"/>
              </a:ext>
            </a:extLst>
          </p:cNvPr>
          <p:cNvSpPr txBox="1"/>
          <p:nvPr/>
        </p:nvSpPr>
        <p:spPr>
          <a:xfrm>
            <a:off x="6043629" y="2624332"/>
            <a:ext cx="772969" cy="37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Step 4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519368-43CB-4751-B3F1-596371873159}"/>
              </a:ext>
            </a:extLst>
          </p:cNvPr>
          <p:cNvSpPr txBox="1"/>
          <p:nvPr/>
        </p:nvSpPr>
        <p:spPr>
          <a:xfrm>
            <a:off x="7841740" y="2639914"/>
            <a:ext cx="772969" cy="37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Step 5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975787-B929-4E0E-9B30-2CD6B6FC6AF1}"/>
              </a:ext>
            </a:extLst>
          </p:cNvPr>
          <p:cNvSpPr txBox="1"/>
          <p:nvPr/>
        </p:nvSpPr>
        <p:spPr>
          <a:xfrm>
            <a:off x="5050512" y="4657153"/>
            <a:ext cx="1970411" cy="67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수집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정제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시각화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A74C93-B75A-452A-B44E-E3CD54403EF1}"/>
              </a:ext>
            </a:extLst>
          </p:cNvPr>
          <p:cNvSpPr txBox="1"/>
          <p:nvPr/>
        </p:nvSpPr>
        <p:spPr>
          <a:xfrm>
            <a:off x="6812095" y="1378138"/>
            <a:ext cx="1497205" cy="96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보고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PPT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제작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프레젠테이션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결과 반영 제안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43CFA6-F22B-4CE2-8E15-AE5E5EA2F0B6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73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59657-D0AF-458F-8EDB-886842EC9DAB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클라이언트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DA6044-CA8B-4202-957B-FD258248D7DA}"/>
              </a:ext>
            </a:extLst>
          </p:cNvPr>
          <p:cNvGrpSpPr/>
          <p:nvPr/>
        </p:nvGrpSpPr>
        <p:grpSpPr>
          <a:xfrm>
            <a:off x="792583" y="1203593"/>
            <a:ext cx="8320835" cy="4669612"/>
            <a:chOff x="1316777" y="1203593"/>
            <a:chExt cx="8320835" cy="46696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C45340-188E-43A8-9362-4FD2EC676FB1}"/>
                </a:ext>
              </a:extLst>
            </p:cNvPr>
            <p:cNvSpPr txBox="1"/>
            <p:nvPr/>
          </p:nvSpPr>
          <p:spPr>
            <a:xfrm>
              <a:off x="1316777" y="1203593"/>
              <a:ext cx="1452705" cy="2822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기업 명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기업 형태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설립 연도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주요 상품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주요 거래처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특징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FDF89C-CFBF-40D4-BD26-45BAE11DD478}"/>
                </a:ext>
              </a:extLst>
            </p:cNvPr>
            <p:cNvSpPr txBox="1"/>
            <p:nvPr/>
          </p:nvSpPr>
          <p:spPr>
            <a:xfrm>
              <a:off x="2957578" y="1203593"/>
              <a:ext cx="6680034" cy="4669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OOOO </a:t>
              </a:r>
              <a:r>
                <a:rPr lang="en-US" altLang="ko-KR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클라이언트에 의해 공개 불가</a:t>
              </a:r>
              <a:r>
                <a:rPr lang="en-US" altLang="ko-KR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스타트업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(5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인 기업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2005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년 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월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마스크 팩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0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선크림</a:t>
              </a:r>
              <a:r>
                <a:rPr lang="en-US" altLang="ko-KR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(18</a:t>
              </a:r>
              <a:r>
                <a:rPr lang="ko-KR" altLang="en-US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년 </a:t>
              </a:r>
              <a:r>
                <a:rPr lang="en-US" altLang="ko-KR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6</a:t>
              </a:r>
              <a:r>
                <a:rPr lang="ko-KR" altLang="en-US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월 런칭 예정</a:t>
              </a:r>
              <a:r>
                <a:rPr lang="en-US" altLang="ko-KR" sz="1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아트박스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이랜드 버터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신라면세점 등 </a:t>
              </a:r>
              <a:r>
                <a:rPr lang="en-US" altLang="ko-KR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14</a:t>
              </a:r>
              <a:r>
                <a:rPr lang="ko-KR" altLang="en-US" sz="2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 대형 </a:t>
              </a:r>
              <a:r>
                <a:rPr lang="ko-KR" altLang="en-US" sz="20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유통사</a:t>
              </a: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2">
                      <a:lumMod val="1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유통사로부터 데이터를 제공받지 못하고 있다</a:t>
              </a:r>
              <a:r>
                <a:rPr lang="en-US" altLang="ko-KR" sz="2000" dirty="0">
                  <a:solidFill>
                    <a:srgbClr val="C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독자판매 채널인 홈페이지 판매가 이뤄지고 있으나 미미하다</a:t>
              </a:r>
              <a:r>
                <a:rPr lang="en-US" altLang="ko-KR" sz="200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YoonGothic 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YoonGothic Medium" panose="02020603020101020101" pitchFamily="18" charset="-127"/>
                </a:rPr>
                <a:t>런칭 예정인 선크림의 적정 가격 결정이라는 문제에</a:t>
              </a:r>
              <a:endParaRPr lang="en-US" altLang="ko-KR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YoonGothic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YoonGothic Medium" panose="02020603020101020101" pitchFamily="18" charset="-127"/>
                </a:rPr>
                <a:t>직면해 있다</a:t>
              </a:r>
              <a:r>
                <a:rPr lang="en-US" altLang="ko-KR" sz="2000" dirty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YoonGothic 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DE7F9E8-2392-46B8-A48E-A2C24D63ED2B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94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612F-E538-484D-9BB8-A8BEEF05E1F1}"/>
              </a:ext>
            </a:extLst>
          </p:cNvPr>
          <p:cNvSpPr txBox="1"/>
          <p:nvPr/>
        </p:nvSpPr>
        <p:spPr>
          <a:xfrm>
            <a:off x="0" y="2413058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클라이언트의 질문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새로 출시될 선크림의 적정 가격은 얼마인가</a:t>
            </a:r>
            <a:r>
              <a:rPr lang="en-US" altLang="ko-KR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32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ECB3D-EE5C-44B9-B5FF-F22E46EA8F1C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76E85-E098-431A-9B17-46C570931910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3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3FCFEE-9207-4CED-8D27-0E2B8571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8" r="11327"/>
          <a:stretch/>
        </p:blipFill>
        <p:spPr>
          <a:xfrm>
            <a:off x="4953000" y="0"/>
            <a:ext cx="4953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76E17F-0136-4FF5-9A1E-FA09043D2B98}"/>
              </a:ext>
            </a:extLst>
          </p:cNvPr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2">
              <a:lumMod val="7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170CB-39AC-4E48-A950-0A516927F3DB}"/>
              </a:ext>
            </a:extLst>
          </p:cNvPr>
          <p:cNvSpPr txBox="1"/>
          <p:nvPr/>
        </p:nvSpPr>
        <p:spPr>
          <a:xfrm>
            <a:off x="638753" y="1155849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분석 </a:t>
            </a:r>
            <a:r>
              <a:rPr lang="en-US" altLang="ko-KR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결과 도출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D18D30-791D-43F6-AD2B-B20A86401E63}"/>
              </a:ext>
            </a:extLst>
          </p:cNvPr>
          <p:cNvCxnSpPr>
            <a:cxnSpLocks/>
          </p:cNvCxnSpPr>
          <p:nvPr/>
        </p:nvCxnSpPr>
        <p:spPr>
          <a:xfrm>
            <a:off x="579528" y="1046603"/>
            <a:ext cx="311647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B147AF-939B-47D2-86B9-D930291FB860}"/>
              </a:ext>
            </a:extLst>
          </p:cNvPr>
          <p:cNvCxnSpPr>
            <a:cxnSpLocks/>
          </p:cNvCxnSpPr>
          <p:nvPr/>
        </p:nvCxnSpPr>
        <p:spPr>
          <a:xfrm>
            <a:off x="577232" y="2356178"/>
            <a:ext cx="31187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59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1B02DC-C236-4527-95A4-05152EC3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5" y="2540375"/>
            <a:ext cx="4318917" cy="2987901"/>
          </a:xfrm>
          <a:prstGeom prst="roundRect">
            <a:avLst>
              <a:gd name="adj" fmla="val 42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4B5806-3F23-4885-BD0C-5D4B0CE7E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2540375"/>
            <a:ext cx="4314577" cy="2992664"/>
          </a:xfrm>
          <a:prstGeom prst="roundRect">
            <a:avLst>
              <a:gd name="adj" fmla="val 27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E849D-BAF3-4911-844F-F9BFAB2321CE}"/>
              </a:ext>
            </a:extLst>
          </p:cNvPr>
          <p:cNvSpPr txBox="1"/>
          <p:nvPr/>
        </p:nvSpPr>
        <p:spPr>
          <a:xfrm>
            <a:off x="0" y="1274031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클라이언트 대표는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[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빅데이터 분석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]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처음 접하기 때문에 기초 설명부터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7A903-2435-425A-BB13-6B3AF4117154}"/>
              </a:ext>
            </a:extLst>
          </p:cNvPr>
          <p:cNvSpPr txBox="1"/>
          <p:nvPr/>
        </p:nvSpPr>
        <p:spPr>
          <a:xfrm>
            <a:off x="435428" y="387161"/>
            <a:ext cx="461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빅데이터 분석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A1400-B61A-4F93-BDE5-28E3A36F5DB6}"/>
              </a:ext>
            </a:extLst>
          </p:cNvPr>
          <p:cNvSpPr txBox="1"/>
          <p:nvPr/>
        </p:nvSpPr>
        <p:spPr>
          <a:xfrm>
            <a:off x="9503594" y="64932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</TotalTime>
  <Words>936</Words>
  <Application>Microsoft Office PowerPoint</Application>
  <PresentationFormat>A4 용지(210x297mm)</PresentationFormat>
  <Paragraphs>276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YDIYGO350</vt:lpstr>
      <vt:lpstr>YoonGothic Bold</vt:lpstr>
      <vt:lpstr>YoonGothic Medium</vt:lpstr>
      <vt:lpstr>맑은 고딕</vt:lpstr>
      <vt:lpstr>-윤고딕320</vt:lpstr>
      <vt:lpstr>-윤고딕330</vt:lpstr>
      <vt:lpstr>-윤고딕350</vt:lpstr>
      <vt:lpstr>-윤고딕360</vt:lpstr>
      <vt:lpstr>Arial</vt:lpstr>
      <vt:lpstr>Arial Black</vt:lpstr>
      <vt:lpstr>Calibri</vt:lpstr>
      <vt:lpstr>Calibri Light</vt:lpstr>
      <vt:lpstr>Cordia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woongkee lee</dc:creator>
  <cp:lastModifiedBy>stay</cp:lastModifiedBy>
  <cp:revision>77</cp:revision>
  <cp:lastPrinted>2018-03-22T06:50:47Z</cp:lastPrinted>
  <dcterms:created xsi:type="dcterms:W3CDTF">2018-03-22T06:12:29Z</dcterms:created>
  <dcterms:modified xsi:type="dcterms:W3CDTF">2018-04-23T04:56:56Z</dcterms:modified>
</cp:coreProperties>
</file>